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0" r:id="rId2"/>
    <p:sldMasterId id="2147483701" r:id="rId3"/>
    <p:sldMasterId id="2147483746" r:id="rId4"/>
  </p:sldMasterIdLst>
  <p:notesMasterIdLst>
    <p:notesMasterId r:id="rId17"/>
  </p:notesMasterIdLst>
  <p:sldIdLst>
    <p:sldId id="10420" r:id="rId5"/>
    <p:sldId id="1662" r:id="rId6"/>
    <p:sldId id="1665" r:id="rId7"/>
    <p:sldId id="1663" r:id="rId8"/>
    <p:sldId id="1664" r:id="rId9"/>
    <p:sldId id="1666" r:id="rId10"/>
    <p:sldId id="1667" r:id="rId11"/>
    <p:sldId id="10417" r:id="rId12"/>
    <p:sldId id="1668" r:id="rId13"/>
    <p:sldId id="10418" r:id="rId14"/>
    <p:sldId id="10419" r:id="rId15"/>
    <p:sldId id="376" r:id="rId1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20"/>
    <p:restoredTop sz="77655"/>
  </p:normalViewPr>
  <p:slideViewPr>
    <p:cSldViewPr snapToGrid="0" snapToObjects="1">
      <p:cViewPr varScale="1">
        <p:scale>
          <a:sx n="90" d="100"/>
          <a:sy n="9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FED91-682B-48B8-BCA0-40AF0DCC7E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395DAA2-D61F-4A65-9446-3AEA815A58EC}">
      <dgm:prSet phldrT="[Text]" custT="1"/>
      <dgm:spPr>
        <a:xfrm>
          <a:off x="3244" y="0"/>
          <a:ext cx="3255268" cy="1219200"/>
        </a:xfrm>
        <a:prstGeom prst="homePlate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基础架构搭建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60A8164B-4064-4EBB-9A81-C4A9A632C229}" type="parTrans" cxnId="{6296C0C8-2A94-4C5A-805D-7F9CDC914C26}">
      <dgm:prSet/>
      <dgm:spPr/>
      <dgm:t>
        <a:bodyPr/>
        <a:lstStyle/>
        <a:p>
          <a:endParaRPr lang="en-US" sz="1100"/>
        </a:p>
      </dgm:t>
    </dgm:pt>
    <dgm:pt modelId="{4736C630-60A8-4D11-820B-D40E1902C825}" type="sibTrans" cxnId="{6296C0C8-2A94-4C5A-805D-7F9CDC914C26}">
      <dgm:prSet/>
      <dgm:spPr/>
      <dgm:t>
        <a:bodyPr/>
        <a:lstStyle/>
        <a:p>
          <a:endParaRPr lang="en-US" sz="1100"/>
        </a:p>
      </dgm:t>
    </dgm:pt>
    <dgm:pt modelId="{AEFA757B-9847-4BA3-BA74-62B9647C8725}">
      <dgm:prSet phldrT="[Text]" custT="1"/>
      <dgm:spPr>
        <a:xfrm>
          <a:off x="2607459" y="0"/>
          <a:ext cx="3255268" cy="1219200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应用环境部署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AAE82DF4-EC20-40FF-8DB1-EA6B86C1E765}" type="parTrans" cxnId="{0D45B6EC-7375-4232-8A15-76C3D9A9C17E}">
      <dgm:prSet/>
      <dgm:spPr/>
      <dgm:t>
        <a:bodyPr/>
        <a:lstStyle/>
        <a:p>
          <a:endParaRPr lang="en-US" sz="1100"/>
        </a:p>
      </dgm:t>
    </dgm:pt>
    <dgm:pt modelId="{B8F456AD-AD87-41B1-A8D2-F01EFE166D92}" type="sibTrans" cxnId="{0D45B6EC-7375-4232-8A15-76C3D9A9C17E}">
      <dgm:prSet/>
      <dgm:spPr/>
      <dgm:t>
        <a:bodyPr/>
        <a:lstStyle/>
        <a:p>
          <a:endParaRPr lang="en-US" sz="1100"/>
        </a:p>
      </dgm:t>
    </dgm:pt>
    <dgm:pt modelId="{C74B5EC4-B760-41D4-8576-74D015E7A380}">
      <dgm:prSet phldrT="[Text]" custT="1"/>
      <dgm:spPr>
        <a:xfrm>
          <a:off x="5211673" y="0"/>
          <a:ext cx="3255268" cy="1219200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客户化配置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593CA16B-E269-4B5D-923F-393DC1B2BF62}" type="parTrans" cxnId="{2F15FBFD-19AD-4527-AA0B-4F58DB7D9627}">
      <dgm:prSet/>
      <dgm:spPr/>
      <dgm:t>
        <a:bodyPr/>
        <a:lstStyle/>
        <a:p>
          <a:endParaRPr lang="en-US" sz="1100"/>
        </a:p>
      </dgm:t>
    </dgm:pt>
    <dgm:pt modelId="{C1CCD88D-73EC-4EC4-9B71-B65093988B07}" type="sibTrans" cxnId="{2F15FBFD-19AD-4527-AA0B-4F58DB7D9627}">
      <dgm:prSet/>
      <dgm:spPr/>
      <dgm:t>
        <a:bodyPr/>
        <a:lstStyle/>
        <a:p>
          <a:endParaRPr lang="en-US" sz="1100"/>
        </a:p>
      </dgm:t>
    </dgm:pt>
    <dgm:pt modelId="{771663C1-1AF5-47FF-B21F-BF40EB01B6AA}" type="pres">
      <dgm:prSet presAssocID="{712FED91-682B-48B8-BCA0-40AF0DCC7E26}" presName="Name0" presStyleCnt="0">
        <dgm:presLayoutVars>
          <dgm:dir/>
          <dgm:resizeHandles val="exact"/>
        </dgm:presLayoutVars>
      </dgm:prSet>
      <dgm:spPr/>
    </dgm:pt>
    <dgm:pt modelId="{09B0DD05-B99D-4EC3-9CFC-6F777CA2A760}" type="pres">
      <dgm:prSet presAssocID="{5395DAA2-D61F-4A65-9446-3AEA815A58EC}" presName="parTxOnly" presStyleLbl="node1" presStyleIdx="0" presStyleCnt="3" custLinFactNeighborX="-41179" custLinFactNeighborY="-13973">
        <dgm:presLayoutVars>
          <dgm:bulletEnabled val="1"/>
        </dgm:presLayoutVars>
      </dgm:prSet>
      <dgm:spPr/>
    </dgm:pt>
    <dgm:pt modelId="{FAB29FE8-8151-4D28-A455-7233D80AB4D7}" type="pres">
      <dgm:prSet presAssocID="{4736C630-60A8-4D11-820B-D40E1902C825}" presName="parSpace" presStyleCnt="0"/>
      <dgm:spPr/>
    </dgm:pt>
    <dgm:pt modelId="{3C27A43D-534B-44CD-9138-4E0462F971CE}" type="pres">
      <dgm:prSet presAssocID="{AEFA757B-9847-4BA3-BA74-62B9647C8725}" presName="parTxOnly" presStyleLbl="node1" presStyleIdx="1" presStyleCnt="3" custScaleX="114673">
        <dgm:presLayoutVars>
          <dgm:bulletEnabled val="1"/>
        </dgm:presLayoutVars>
      </dgm:prSet>
      <dgm:spPr/>
    </dgm:pt>
    <dgm:pt modelId="{993879B2-CC5F-4233-BD76-25D586A7305D}" type="pres">
      <dgm:prSet presAssocID="{B8F456AD-AD87-41B1-A8D2-F01EFE166D92}" presName="parSpace" presStyleCnt="0"/>
      <dgm:spPr/>
    </dgm:pt>
    <dgm:pt modelId="{A740D336-4974-4F1A-9A4E-BF3BEC44F4BF}" type="pres">
      <dgm:prSet presAssocID="{C74B5EC4-B760-41D4-8576-74D015E7A380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7993D729-346D-1F40-B8D8-407900896EF3}" type="presOf" srcId="{C74B5EC4-B760-41D4-8576-74D015E7A380}" destId="{A740D336-4974-4F1A-9A4E-BF3BEC44F4BF}" srcOrd="0" destOrd="0" presId="urn:microsoft.com/office/officeart/2005/8/layout/hChevron3"/>
    <dgm:cxn modelId="{7DC4D436-F8FF-C942-8A8A-C74DB4DF8E49}" type="presOf" srcId="{5395DAA2-D61F-4A65-9446-3AEA815A58EC}" destId="{09B0DD05-B99D-4EC3-9CFC-6F777CA2A760}" srcOrd="0" destOrd="0" presId="urn:microsoft.com/office/officeart/2005/8/layout/hChevron3"/>
    <dgm:cxn modelId="{F9AFDD47-EFD2-FB47-B325-CCE065C27F81}" type="presOf" srcId="{AEFA757B-9847-4BA3-BA74-62B9647C8725}" destId="{3C27A43D-534B-44CD-9138-4E0462F971CE}" srcOrd="0" destOrd="0" presId="urn:microsoft.com/office/officeart/2005/8/layout/hChevron3"/>
    <dgm:cxn modelId="{BAC28B58-6FB4-8049-AF6E-1A43D44FDCA0}" type="presOf" srcId="{712FED91-682B-48B8-BCA0-40AF0DCC7E26}" destId="{771663C1-1AF5-47FF-B21F-BF40EB01B6AA}" srcOrd="0" destOrd="0" presId="urn:microsoft.com/office/officeart/2005/8/layout/hChevron3"/>
    <dgm:cxn modelId="{6296C0C8-2A94-4C5A-805D-7F9CDC914C26}" srcId="{712FED91-682B-48B8-BCA0-40AF0DCC7E26}" destId="{5395DAA2-D61F-4A65-9446-3AEA815A58EC}" srcOrd="0" destOrd="0" parTransId="{60A8164B-4064-4EBB-9A81-C4A9A632C229}" sibTransId="{4736C630-60A8-4D11-820B-D40E1902C825}"/>
    <dgm:cxn modelId="{0D45B6EC-7375-4232-8A15-76C3D9A9C17E}" srcId="{712FED91-682B-48B8-BCA0-40AF0DCC7E26}" destId="{AEFA757B-9847-4BA3-BA74-62B9647C8725}" srcOrd="1" destOrd="0" parTransId="{AAE82DF4-EC20-40FF-8DB1-EA6B86C1E765}" sibTransId="{B8F456AD-AD87-41B1-A8D2-F01EFE166D92}"/>
    <dgm:cxn modelId="{2F15FBFD-19AD-4527-AA0B-4F58DB7D9627}" srcId="{712FED91-682B-48B8-BCA0-40AF0DCC7E26}" destId="{C74B5EC4-B760-41D4-8576-74D015E7A380}" srcOrd="2" destOrd="0" parTransId="{593CA16B-E269-4B5D-923F-393DC1B2BF62}" sibTransId="{C1CCD88D-73EC-4EC4-9B71-B65093988B07}"/>
    <dgm:cxn modelId="{BDF1B88A-D331-E948-9AF9-6626F40E9FC6}" type="presParOf" srcId="{771663C1-1AF5-47FF-B21F-BF40EB01B6AA}" destId="{09B0DD05-B99D-4EC3-9CFC-6F777CA2A760}" srcOrd="0" destOrd="0" presId="urn:microsoft.com/office/officeart/2005/8/layout/hChevron3"/>
    <dgm:cxn modelId="{C0E66F01-7DF6-6F44-A717-AE274D0EABD0}" type="presParOf" srcId="{771663C1-1AF5-47FF-B21F-BF40EB01B6AA}" destId="{FAB29FE8-8151-4D28-A455-7233D80AB4D7}" srcOrd="1" destOrd="0" presId="urn:microsoft.com/office/officeart/2005/8/layout/hChevron3"/>
    <dgm:cxn modelId="{8A3370F6-A48B-4946-95D0-440B9D1A4CE8}" type="presParOf" srcId="{771663C1-1AF5-47FF-B21F-BF40EB01B6AA}" destId="{3C27A43D-534B-44CD-9138-4E0462F971CE}" srcOrd="2" destOrd="0" presId="urn:microsoft.com/office/officeart/2005/8/layout/hChevron3"/>
    <dgm:cxn modelId="{0036BF06-D921-9E40-8DC2-A929F06511FB}" type="presParOf" srcId="{771663C1-1AF5-47FF-B21F-BF40EB01B6AA}" destId="{993879B2-CC5F-4233-BD76-25D586A7305D}" srcOrd="3" destOrd="0" presId="urn:microsoft.com/office/officeart/2005/8/layout/hChevron3"/>
    <dgm:cxn modelId="{25D8BF9A-BA5E-FD48-A08A-7A38673A97A5}" type="presParOf" srcId="{771663C1-1AF5-47FF-B21F-BF40EB01B6AA}" destId="{A740D336-4974-4F1A-9A4E-BF3BEC44F4B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FED91-682B-48B8-BCA0-40AF0DCC7E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395DAA2-D61F-4A65-9446-3AEA815A58EC}">
      <dgm:prSet phldrT="[Text]" custT="1"/>
      <dgm:spPr>
        <a:xfrm>
          <a:off x="3244" y="0"/>
          <a:ext cx="3255268" cy="1219200"/>
        </a:xfrm>
        <a:prstGeom prst="homePlate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基础架构搭建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60A8164B-4064-4EBB-9A81-C4A9A632C229}" type="parTrans" cxnId="{6296C0C8-2A94-4C5A-805D-7F9CDC914C26}">
      <dgm:prSet/>
      <dgm:spPr/>
      <dgm:t>
        <a:bodyPr/>
        <a:lstStyle/>
        <a:p>
          <a:endParaRPr lang="en-US" sz="1100"/>
        </a:p>
      </dgm:t>
    </dgm:pt>
    <dgm:pt modelId="{4736C630-60A8-4D11-820B-D40E1902C825}" type="sibTrans" cxnId="{6296C0C8-2A94-4C5A-805D-7F9CDC914C26}">
      <dgm:prSet/>
      <dgm:spPr/>
      <dgm:t>
        <a:bodyPr/>
        <a:lstStyle/>
        <a:p>
          <a:endParaRPr lang="en-US" sz="1100"/>
        </a:p>
      </dgm:t>
    </dgm:pt>
    <dgm:pt modelId="{AEFA757B-9847-4BA3-BA74-62B9647C8725}">
      <dgm:prSet phldrT="[Text]" custT="1"/>
      <dgm:spPr>
        <a:xfrm>
          <a:off x="2607459" y="0"/>
          <a:ext cx="3255268" cy="1219200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应用环境部署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AAE82DF4-EC20-40FF-8DB1-EA6B86C1E765}" type="parTrans" cxnId="{0D45B6EC-7375-4232-8A15-76C3D9A9C17E}">
      <dgm:prSet/>
      <dgm:spPr/>
      <dgm:t>
        <a:bodyPr/>
        <a:lstStyle/>
        <a:p>
          <a:endParaRPr lang="en-US" sz="1100"/>
        </a:p>
      </dgm:t>
    </dgm:pt>
    <dgm:pt modelId="{B8F456AD-AD87-41B1-A8D2-F01EFE166D92}" type="sibTrans" cxnId="{0D45B6EC-7375-4232-8A15-76C3D9A9C17E}">
      <dgm:prSet/>
      <dgm:spPr/>
      <dgm:t>
        <a:bodyPr/>
        <a:lstStyle/>
        <a:p>
          <a:endParaRPr lang="en-US" sz="1100"/>
        </a:p>
      </dgm:t>
    </dgm:pt>
    <dgm:pt modelId="{C74B5EC4-B760-41D4-8576-74D015E7A380}">
      <dgm:prSet phldrT="[Text]" custT="1"/>
      <dgm:spPr>
        <a:xfrm>
          <a:off x="5211673" y="0"/>
          <a:ext cx="3255268" cy="1219200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客户化配置</a:t>
          </a:r>
          <a:endParaRPr lang="en-US" sz="2400" dirty="0">
            <a:solidFill>
              <a:srgbClr val="474746"/>
            </a:solidFill>
            <a:latin typeface="Arial"/>
            <a:ea typeface="+mn-ea"/>
            <a:cs typeface="+mn-cs"/>
          </a:endParaRPr>
        </a:p>
      </dgm:t>
    </dgm:pt>
    <dgm:pt modelId="{593CA16B-E269-4B5D-923F-393DC1B2BF62}" type="parTrans" cxnId="{2F15FBFD-19AD-4527-AA0B-4F58DB7D9627}">
      <dgm:prSet/>
      <dgm:spPr/>
      <dgm:t>
        <a:bodyPr/>
        <a:lstStyle/>
        <a:p>
          <a:endParaRPr lang="en-US" sz="1100"/>
        </a:p>
      </dgm:t>
    </dgm:pt>
    <dgm:pt modelId="{C1CCD88D-73EC-4EC4-9B71-B65093988B07}" type="sibTrans" cxnId="{2F15FBFD-19AD-4527-AA0B-4F58DB7D9627}">
      <dgm:prSet/>
      <dgm:spPr/>
      <dgm:t>
        <a:bodyPr/>
        <a:lstStyle/>
        <a:p>
          <a:endParaRPr lang="en-US" sz="1100"/>
        </a:p>
      </dgm:t>
    </dgm:pt>
    <dgm:pt modelId="{771663C1-1AF5-47FF-B21F-BF40EB01B6AA}" type="pres">
      <dgm:prSet presAssocID="{712FED91-682B-48B8-BCA0-40AF0DCC7E26}" presName="Name0" presStyleCnt="0">
        <dgm:presLayoutVars>
          <dgm:dir/>
          <dgm:resizeHandles val="exact"/>
        </dgm:presLayoutVars>
      </dgm:prSet>
      <dgm:spPr/>
    </dgm:pt>
    <dgm:pt modelId="{09B0DD05-B99D-4EC3-9CFC-6F777CA2A760}" type="pres">
      <dgm:prSet presAssocID="{5395DAA2-D61F-4A65-9446-3AEA815A58EC}" presName="parTxOnly" presStyleLbl="node1" presStyleIdx="0" presStyleCnt="3" custLinFactNeighborX="-41179" custLinFactNeighborY="-13973">
        <dgm:presLayoutVars>
          <dgm:bulletEnabled val="1"/>
        </dgm:presLayoutVars>
      </dgm:prSet>
      <dgm:spPr/>
    </dgm:pt>
    <dgm:pt modelId="{FAB29FE8-8151-4D28-A455-7233D80AB4D7}" type="pres">
      <dgm:prSet presAssocID="{4736C630-60A8-4D11-820B-D40E1902C825}" presName="parSpace" presStyleCnt="0"/>
      <dgm:spPr/>
    </dgm:pt>
    <dgm:pt modelId="{3C27A43D-534B-44CD-9138-4E0462F971CE}" type="pres">
      <dgm:prSet presAssocID="{AEFA757B-9847-4BA3-BA74-62B9647C8725}" presName="parTxOnly" presStyleLbl="node1" presStyleIdx="1" presStyleCnt="3" custScaleX="114673">
        <dgm:presLayoutVars>
          <dgm:bulletEnabled val="1"/>
        </dgm:presLayoutVars>
      </dgm:prSet>
      <dgm:spPr/>
    </dgm:pt>
    <dgm:pt modelId="{993879B2-CC5F-4233-BD76-25D586A7305D}" type="pres">
      <dgm:prSet presAssocID="{B8F456AD-AD87-41B1-A8D2-F01EFE166D92}" presName="parSpace" presStyleCnt="0"/>
      <dgm:spPr/>
    </dgm:pt>
    <dgm:pt modelId="{A740D336-4974-4F1A-9A4E-BF3BEC44F4BF}" type="pres">
      <dgm:prSet presAssocID="{C74B5EC4-B760-41D4-8576-74D015E7A380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7993D729-346D-1F40-B8D8-407900896EF3}" type="presOf" srcId="{C74B5EC4-B760-41D4-8576-74D015E7A380}" destId="{A740D336-4974-4F1A-9A4E-BF3BEC44F4BF}" srcOrd="0" destOrd="0" presId="urn:microsoft.com/office/officeart/2005/8/layout/hChevron3"/>
    <dgm:cxn modelId="{7DC4D436-F8FF-C942-8A8A-C74DB4DF8E49}" type="presOf" srcId="{5395DAA2-D61F-4A65-9446-3AEA815A58EC}" destId="{09B0DD05-B99D-4EC3-9CFC-6F777CA2A760}" srcOrd="0" destOrd="0" presId="urn:microsoft.com/office/officeart/2005/8/layout/hChevron3"/>
    <dgm:cxn modelId="{F9AFDD47-EFD2-FB47-B325-CCE065C27F81}" type="presOf" srcId="{AEFA757B-9847-4BA3-BA74-62B9647C8725}" destId="{3C27A43D-534B-44CD-9138-4E0462F971CE}" srcOrd="0" destOrd="0" presId="urn:microsoft.com/office/officeart/2005/8/layout/hChevron3"/>
    <dgm:cxn modelId="{BAC28B58-6FB4-8049-AF6E-1A43D44FDCA0}" type="presOf" srcId="{712FED91-682B-48B8-BCA0-40AF0DCC7E26}" destId="{771663C1-1AF5-47FF-B21F-BF40EB01B6AA}" srcOrd="0" destOrd="0" presId="urn:microsoft.com/office/officeart/2005/8/layout/hChevron3"/>
    <dgm:cxn modelId="{6296C0C8-2A94-4C5A-805D-7F9CDC914C26}" srcId="{712FED91-682B-48B8-BCA0-40AF0DCC7E26}" destId="{5395DAA2-D61F-4A65-9446-3AEA815A58EC}" srcOrd="0" destOrd="0" parTransId="{60A8164B-4064-4EBB-9A81-C4A9A632C229}" sibTransId="{4736C630-60A8-4D11-820B-D40E1902C825}"/>
    <dgm:cxn modelId="{0D45B6EC-7375-4232-8A15-76C3D9A9C17E}" srcId="{712FED91-682B-48B8-BCA0-40AF0DCC7E26}" destId="{AEFA757B-9847-4BA3-BA74-62B9647C8725}" srcOrd="1" destOrd="0" parTransId="{AAE82DF4-EC20-40FF-8DB1-EA6B86C1E765}" sibTransId="{B8F456AD-AD87-41B1-A8D2-F01EFE166D92}"/>
    <dgm:cxn modelId="{2F15FBFD-19AD-4527-AA0B-4F58DB7D9627}" srcId="{712FED91-682B-48B8-BCA0-40AF0DCC7E26}" destId="{C74B5EC4-B760-41D4-8576-74D015E7A380}" srcOrd="2" destOrd="0" parTransId="{593CA16B-E269-4B5D-923F-393DC1B2BF62}" sibTransId="{C1CCD88D-73EC-4EC4-9B71-B65093988B07}"/>
    <dgm:cxn modelId="{BDF1B88A-D331-E948-9AF9-6626F40E9FC6}" type="presParOf" srcId="{771663C1-1AF5-47FF-B21F-BF40EB01B6AA}" destId="{09B0DD05-B99D-4EC3-9CFC-6F777CA2A760}" srcOrd="0" destOrd="0" presId="urn:microsoft.com/office/officeart/2005/8/layout/hChevron3"/>
    <dgm:cxn modelId="{C0E66F01-7DF6-6F44-A717-AE274D0EABD0}" type="presParOf" srcId="{771663C1-1AF5-47FF-B21F-BF40EB01B6AA}" destId="{FAB29FE8-8151-4D28-A455-7233D80AB4D7}" srcOrd="1" destOrd="0" presId="urn:microsoft.com/office/officeart/2005/8/layout/hChevron3"/>
    <dgm:cxn modelId="{8A3370F6-A48B-4946-95D0-440B9D1A4CE8}" type="presParOf" srcId="{771663C1-1AF5-47FF-B21F-BF40EB01B6AA}" destId="{3C27A43D-534B-44CD-9138-4E0462F971CE}" srcOrd="2" destOrd="0" presId="urn:microsoft.com/office/officeart/2005/8/layout/hChevron3"/>
    <dgm:cxn modelId="{0036BF06-D921-9E40-8DC2-A929F06511FB}" type="presParOf" srcId="{771663C1-1AF5-47FF-B21F-BF40EB01B6AA}" destId="{993879B2-CC5F-4233-BD76-25D586A7305D}" srcOrd="3" destOrd="0" presId="urn:microsoft.com/office/officeart/2005/8/layout/hChevron3"/>
    <dgm:cxn modelId="{25D8BF9A-BA5E-FD48-A08A-7A38673A97A5}" type="presParOf" srcId="{771663C1-1AF5-47FF-B21F-BF40EB01B6AA}" destId="{A740D336-4974-4F1A-9A4E-BF3BEC44F4B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0DD05-B99D-4EC3-9CFC-6F777CA2A760}">
      <dsp:nvSpPr>
        <dsp:cNvPr id="0" name=""/>
        <dsp:cNvSpPr/>
      </dsp:nvSpPr>
      <dsp:spPr>
        <a:xfrm>
          <a:off x="0" y="0"/>
          <a:ext cx="3700958" cy="830998"/>
        </a:xfrm>
        <a:prstGeom prst="homePlate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基础架构搭建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0" y="0"/>
        <a:ext cx="3493209" cy="830998"/>
      </dsp:txXfrm>
    </dsp:sp>
    <dsp:sp modelId="{3C27A43D-534B-44CD-9138-4E0462F971CE}">
      <dsp:nvSpPr>
        <dsp:cNvPr id="0" name=""/>
        <dsp:cNvSpPr/>
      </dsp:nvSpPr>
      <dsp:spPr>
        <a:xfrm>
          <a:off x="2964954" y="0"/>
          <a:ext cx="4244000" cy="830998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应用环境部署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3380453" y="0"/>
        <a:ext cx="3413002" cy="830998"/>
      </dsp:txXfrm>
    </dsp:sp>
    <dsp:sp modelId="{A740D336-4974-4F1A-9A4E-BF3BEC44F4BF}">
      <dsp:nvSpPr>
        <dsp:cNvPr id="0" name=""/>
        <dsp:cNvSpPr/>
      </dsp:nvSpPr>
      <dsp:spPr>
        <a:xfrm>
          <a:off x="6468763" y="0"/>
          <a:ext cx="3700958" cy="830998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客户化配置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6884262" y="0"/>
        <a:ext cx="2869960" cy="83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0DD05-B99D-4EC3-9CFC-6F777CA2A760}">
      <dsp:nvSpPr>
        <dsp:cNvPr id="0" name=""/>
        <dsp:cNvSpPr/>
      </dsp:nvSpPr>
      <dsp:spPr>
        <a:xfrm>
          <a:off x="0" y="0"/>
          <a:ext cx="3700958" cy="830998"/>
        </a:xfrm>
        <a:prstGeom prst="homePlate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基础架构搭建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0" y="0"/>
        <a:ext cx="3493209" cy="830998"/>
      </dsp:txXfrm>
    </dsp:sp>
    <dsp:sp modelId="{3C27A43D-534B-44CD-9138-4E0462F971CE}">
      <dsp:nvSpPr>
        <dsp:cNvPr id="0" name=""/>
        <dsp:cNvSpPr/>
      </dsp:nvSpPr>
      <dsp:spPr>
        <a:xfrm>
          <a:off x="2964954" y="0"/>
          <a:ext cx="4244000" cy="830998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应用环境部署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3380453" y="0"/>
        <a:ext cx="3413002" cy="830998"/>
      </dsp:txXfrm>
    </dsp:sp>
    <dsp:sp modelId="{A740D336-4974-4F1A-9A4E-BF3BEC44F4BF}">
      <dsp:nvSpPr>
        <dsp:cNvPr id="0" name=""/>
        <dsp:cNvSpPr/>
      </dsp:nvSpPr>
      <dsp:spPr>
        <a:xfrm>
          <a:off x="6468763" y="0"/>
          <a:ext cx="3700958" cy="830998"/>
        </a:xfrm>
        <a:prstGeom prst="chevron">
          <a:avLst/>
        </a:prstGeom>
        <a:solidFill>
          <a:srgbClr val="F7A028">
            <a:lumMod val="60000"/>
            <a:lumOff val="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474746"/>
              </a:solidFill>
              <a:latin typeface="Arial"/>
              <a:ea typeface="+mn-ea"/>
              <a:cs typeface="+mn-cs"/>
            </a:rPr>
            <a:t>客户化配置</a:t>
          </a:r>
          <a:endParaRPr lang="en-US" sz="2400" kern="1200" dirty="0">
            <a:solidFill>
              <a:srgbClr val="474746"/>
            </a:solidFill>
            <a:latin typeface="Arial"/>
            <a:ea typeface="+mn-ea"/>
            <a:cs typeface="+mn-cs"/>
          </a:endParaRPr>
        </a:p>
      </dsp:txBody>
      <dsp:txXfrm>
        <a:off x="6884262" y="0"/>
        <a:ext cx="2869960" cy="83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7CFEE3-F199-F342-B963-CE6128BBC5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E6253-EB63-D64B-9A62-4289649611A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1E900-37DE-D94D-934F-505E0704D159}" type="datetimeFigureOut">
              <a:rPr lang="en-CN" smtClean="0"/>
              <a:t>2021/2/9</a:t>
            </a:fld>
            <a:endParaRPr lang="en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AE174C8-C517-3840-AEE1-9360C748E9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2FE7B46-D2F0-3C42-AE37-4D1CB7B37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3BCB0-ABE3-3B40-BEC5-1299F0A17D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5EB39-CAFC-384A-9C6C-D2AC8425B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1B6A1-5A3D-B94B-89D7-FDC0C5C56587}" type="slidenum">
              <a:rPr lang="en-CN" smtClean="0"/>
              <a:t>‹#›</a:t>
            </a:fld>
            <a:endParaRPr lang="en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开发语言：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OC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Swift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C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Java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JS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HTML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CSS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Less</a:t>
            </a: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开发框架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：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AFNetwork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WCDB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RxSwift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RxCocoa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Mars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WebSocket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OKHttp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RxJava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Electron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Vue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D3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Echarts</a:t>
            </a:r>
            <a:endPara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开发与构建：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Xcode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Android Studio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VS Code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Chrome Inspect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Jenkins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Git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、禅道、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Gradle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Webpack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Gulp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Babel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+mn-ea"/>
              </a:rPr>
              <a:t>ESLint</a:t>
            </a:r>
            <a:endPara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endParaRPr lang="en-CN" dirty="0"/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接入层：</a:t>
            </a:r>
            <a:r>
              <a:rPr lang="en-US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haproxy、nginx</a:t>
            </a:r>
            <a:endParaRPr 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开发语言：</a:t>
            </a:r>
            <a:r>
              <a: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Java</a:t>
            </a:r>
            <a:endPara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开发框架：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Spring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Spring Boot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Netty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Motan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rpc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MyBatis</a:t>
            </a:r>
            <a:endPara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中间件：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Jetty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Zookeeper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Mysql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Mongo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ElasticSearch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Redis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Hadoop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RabbitMQ</a:t>
            </a:r>
          </a:p>
          <a:p>
            <a:pPr marL="228594" indent="-228594" algn="l" defTabSz="609585" hangingPunct="1">
              <a:buFont typeface="Arial" panose="020B0604020202090204" pitchFamily="34" charset="0"/>
              <a:buChar char="•"/>
            </a:pP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开发与构建：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Eclipse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IDEA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Jenkins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Git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lang="ja-JP" altLang="en-US"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禅道、</a:t>
            </a:r>
            <a:r>
              <a:rPr lang="en-US" altLang="zh-CN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Gradle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667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确保应用安全补丁，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强制使用强密码，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开启全盘加密，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关闭所有非必要开放端口，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启用软件防火墙，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6/ 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启用日志记录</a:t>
            </a:r>
            <a:r>
              <a:rPr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审计控制。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066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529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886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lias存储SSM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</a:p>
          <a:p>
            <a:r>
              <a:rPr lang="en-US" dirty="0"/>
              <a:t>https://</a:t>
            </a:r>
            <a:r>
              <a:rPr lang="en-US" dirty="0" err="1"/>
              <a:t>blog.csdn.net</a:t>
            </a:r>
            <a:r>
              <a:rPr lang="en-US" dirty="0"/>
              <a:t>/</a:t>
            </a:r>
            <a:r>
              <a:rPr lang="en-US" dirty="0" err="1"/>
              <a:t>SinnetCloud</a:t>
            </a:r>
            <a:r>
              <a:rPr lang="en-US" dirty="0"/>
              <a:t>/article/details/99676310</a:t>
            </a:r>
            <a:r>
              <a:rPr lang="zh-CN" altLang="en-US" dirty="0"/>
              <a:t>。 </a:t>
            </a:r>
            <a:r>
              <a:rPr lang="en-US" altLang="zh-CN" dirty="0"/>
              <a:t>AMI</a:t>
            </a:r>
            <a:r>
              <a:rPr lang="zh-CN" altLang="en-US" dirty="0"/>
              <a:t>发布流程？</a:t>
            </a:r>
            <a:endParaRPr lang="en-US" altLang="zh-CN" dirty="0"/>
          </a:p>
          <a:p>
            <a:r>
              <a:rPr lang="en-US" dirty="0"/>
              <a:t>https://</a:t>
            </a:r>
            <a:r>
              <a:rPr lang="en-US" dirty="0" err="1"/>
              <a:t>www.jianshu.com</a:t>
            </a:r>
            <a:r>
              <a:rPr lang="en-US" dirty="0"/>
              <a:t>/p/151a68f94492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Hashicorp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packer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chef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3661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http://cloud.it168.com/a2020/0831/6304/000006304887.shtml</a:t>
            </a:r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Forrester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认为，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对其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Marketplace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进行了大量投资，并持续在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Marketplace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的标准合同条款、定制合同谈判，以及像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Coupa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这样的主流采购工具方面取得突破性进展。同时，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Marketplace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还提供简化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购买的全新方式，从而在降低风险的同时提高效率。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1B6A1-5A3D-B94B-89D7-FDC0C5C56587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81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1C4B8DF-425E-F545-B85E-0A3EF0D38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200"/>
              <a:t>免费和自带软件许可</a:t>
            </a:r>
            <a:r>
              <a:rPr lang="zh-CN" altLang="en-US" sz="1200" dirty="0"/>
              <a:t>（</a:t>
            </a:r>
            <a:r>
              <a:rPr lang="en-US" altLang="zh-CN" sz="1200" dirty="0"/>
              <a:t>BYOL</a:t>
            </a:r>
            <a:r>
              <a:rPr lang="zh-CN" altLang="en-US" sz="1200" dirty="0"/>
              <a:t>） </a:t>
            </a:r>
            <a:r>
              <a:rPr lang="en-US" altLang="zh-CN" sz="1200" dirty="0"/>
              <a:t>--</a:t>
            </a:r>
            <a:r>
              <a:rPr lang="zh-CN" altLang="en-US" sz="1200" dirty="0"/>
              <a:t>中国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西云数据运营</a:t>
            </a:r>
            <a:endParaRPr lang="en-CN" sz="1200" dirty="0">
              <a:solidFill>
                <a:schemeClr val="tx1"/>
              </a:solidFill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9590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1044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orkshop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345432" y="293238"/>
            <a:ext cx="757032" cy="429552"/>
            <a:chOff x="6986062" y="224644"/>
            <a:chExt cx="1212080" cy="950647"/>
          </a:xfrm>
          <a:solidFill>
            <a:schemeClr val="accent1"/>
          </a:solidFill>
          <a:effectLst/>
        </p:grpSpPr>
        <p:sp>
          <p:nvSpPr>
            <p:cNvPr id="23" name="Rectangle 22"/>
            <p:cNvSpPr/>
            <p:nvPr/>
          </p:nvSpPr>
          <p:spPr>
            <a:xfrm>
              <a:off x="6986062" y="224644"/>
              <a:ext cx="73152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1350" dirty="0">
                <a:solidFill>
                  <a:srgbClr val="FFFFFF"/>
                </a:solidFill>
              </a:endParaRPr>
            </a:p>
          </p:txBody>
        </p:sp>
        <p:pic>
          <p:nvPicPr>
            <p:cNvPr id="24" name="Picture 23" descr="on-site-workshops.png"/>
            <p:cNvPicPr>
              <a:picLocks noChangeAspect="1"/>
            </p:cNvPicPr>
            <p:nvPr/>
          </p:nvPicPr>
          <p:blipFill rotWithShape="1">
            <a:blip r:embed="rId2" cstate="print"/>
            <a:srcRect l="12204" t="22820" r="8463" b="22257"/>
            <a:stretch/>
          </p:blipFill>
          <p:spPr>
            <a:xfrm>
              <a:off x="7077298" y="399319"/>
              <a:ext cx="1120844" cy="775972"/>
            </a:xfrm>
            <a:prstGeom prst="rect">
              <a:avLst/>
            </a:prstGeom>
            <a:grpFill/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</p:spPr>
        </p:pic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24169" y="280741"/>
            <a:ext cx="9343662" cy="864096"/>
          </a:xfrm>
        </p:spPr>
        <p:txBody>
          <a:bodyPr/>
          <a:lstStyle>
            <a:lvl1pPr algn="l">
              <a:lnSpc>
                <a:spcPts val="2600"/>
              </a:lnSpc>
              <a:defRPr sz="26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Header (Georgia, 24pt)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814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Subtitle">
    <p:bg bwMode="ltGray"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195937-AD4D-734B-9BD1-35A8A669C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3435" y="225509"/>
            <a:ext cx="10455491" cy="1150113"/>
          </a:xfrm>
        </p:spPr>
        <p:txBody>
          <a:bodyPr/>
          <a:lstStyle>
            <a:lvl1pPr>
              <a:defRPr sz="3000"/>
            </a:lvl1pPr>
          </a:lstStyle>
          <a:p>
            <a:r>
              <a:rPr lang="en-CA" dirty="0" err="1">
                <a:solidFill>
                  <a:schemeClr val="bg1"/>
                </a:solidFill>
              </a:rPr>
              <a:t>输出示例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941FC5-53B3-EB41-A696-7D3B6A2C3B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456" y="133581"/>
            <a:ext cx="666984" cy="6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2543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ol Pre-Wor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5360" y="256033"/>
            <a:ext cx="11501040" cy="864096"/>
          </a:xfrm>
        </p:spPr>
        <p:txBody>
          <a:bodyPr/>
          <a:lstStyle>
            <a:lvl1pPr algn="l">
              <a:lnSpc>
                <a:spcPts val="26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Page Header (Georgia, 24pt)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5506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  <p15:guide id="2" pos="8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/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5360" y="260649"/>
            <a:ext cx="11501040" cy="864096"/>
          </a:xfrm>
        </p:spPr>
        <p:txBody>
          <a:bodyPr/>
          <a:lstStyle>
            <a:lvl1pPr algn="l">
              <a:lnSpc>
                <a:spcPts val="26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Header (Georgia, 24pt) </a:t>
            </a:r>
            <a:endParaRPr lang="en-CA" dirty="0"/>
          </a:p>
        </p:txBody>
      </p:sp>
      <p:sp>
        <p:nvSpPr>
          <p:cNvPr id="55" name="Text Placeholder 41"/>
          <p:cNvSpPr>
            <a:spLocks noGrp="1"/>
          </p:cNvSpPr>
          <p:nvPr>
            <p:ph type="body" sz="quarter" idx="16" hasCustomPrompt="1"/>
          </p:nvPr>
        </p:nvSpPr>
        <p:spPr>
          <a:xfrm>
            <a:off x="332404" y="1232757"/>
            <a:ext cx="11503996" cy="1226490"/>
          </a:xfrm>
        </p:spPr>
        <p:txBody>
          <a:bodyPr/>
          <a:lstStyle>
            <a:lvl1pPr marL="174618" indent="-174618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itchFamily="34" charset="0"/>
              <a:buChar char="•"/>
              <a:defRPr sz="1200" baseline="0">
                <a:solidFill>
                  <a:schemeClr val="bg1"/>
                </a:solidFill>
              </a:defRPr>
            </a:lvl1pPr>
            <a:lvl2pPr marL="361936" indent="-180968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50000"/>
              <a:buFont typeface="Arial" pitchFamily="34" charset="0"/>
              <a:buChar char="◦"/>
              <a:defRPr sz="1200">
                <a:solidFill>
                  <a:schemeClr val="bg1"/>
                </a:solidFill>
              </a:defRPr>
            </a:lvl2pPr>
            <a:lvl3pPr marL="542903" indent="-180968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200" baseline="0">
                <a:solidFill>
                  <a:schemeClr val="bg1"/>
                </a:solidFill>
              </a:defRPr>
            </a:lvl3pPr>
            <a:lvl4pPr marL="714346" indent="-171443">
              <a:lnSpc>
                <a:spcPct val="100000"/>
              </a:lnSpc>
              <a:spcBef>
                <a:spcPts val="500"/>
              </a:spcBef>
              <a:buSzPct val="100000"/>
              <a:buFont typeface="Wingdings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614424" indent="-174618">
              <a:lnSpc>
                <a:spcPts val="1350"/>
              </a:lnSpc>
              <a:spcBef>
                <a:spcPts val="500"/>
              </a:spcBef>
              <a:buSzPct val="150000"/>
              <a:buFont typeface="Arial" pitchFamily="34" charset="0"/>
              <a:buChar char="◦"/>
              <a:tabLst/>
              <a:defRPr sz="1200" baseline="0"/>
            </a:lvl5pPr>
          </a:lstStyle>
          <a:p>
            <a:pPr lvl="0"/>
            <a:r>
              <a:rPr lang="en-US" dirty="0"/>
              <a:t>First Level (Arial, 12pt)</a:t>
            </a:r>
          </a:p>
          <a:p>
            <a:pPr lvl="1"/>
            <a:r>
              <a:rPr lang="en-US" dirty="0"/>
              <a:t>Second Level (Arial, 12pt)</a:t>
            </a:r>
          </a:p>
          <a:p>
            <a:pPr lvl="2"/>
            <a:r>
              <a:rPr lang="en-US" dirty="0"/>
              <a:t>Third Level (Arial, 12pt)</a:t>
            </a:r>
          </a:p>
          <a:p>
            <a:pPr lvl="3"/>
            <a:r>
              <a:rPr lang="en-US" dirty="0"/>
              <a:t>Forth Level (Arial, 12pt)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31371" y="1124744"/>
            <a:ext cx="11329258" cy="0"/>
          </a:xfrm>
          <a:prstGeom prst="line">
            <a:avLst/>
          </a:prstGeom>
          <a:ln w="22225">
            <a:solidFill>
              <a:srgbClr val="45433E">
                <a:alpha val="4196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627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3" y="153249"/>
            <a:ext cx="10940405" cy="727655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990535" indent="-380975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523901" indent="-304779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70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ircuit&#10;&#10;Description automatically generated">
            <a:extLst>
              <a:ext uri="{FF2B5EF4-FFF2-40B4-BE49-F238E27FC236}">
                <a16:creationId xmlns:a16="http://schemas.microsoft.com/office/drawing/2014/main" id="{EB79ABD2-77EF-0C4F-B055-29A37E0C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58630"/>
            <a:ext cx="4910667" cy="8304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67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544305"/>
            <a:ext cx="9766651" cy="9927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333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544768"/>
            <a:ext cx="8055443" cy="10260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17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350" y="609600"/>
            <a:ext cx="1130783" cy="676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Trademark.</a:t>
            </a:r>
            <a:endParaRPr lang="en-US" sz="933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491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82782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3905251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99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86548D8-D9FB-054A-9AD0-44D069600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70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C21DCCE-A66B-3244-9665-1280DD6FC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57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2E1C8C4-E63C-3F41-ABD7-B5CC61938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89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B95DB-7788-D64A-B193-13A58CBF3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5961" y="6251195"/>
            <a:ext cx="1714349" cy="2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7003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8600DD44-FCC7-ED47-B3B5-752A826700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2439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9550" cy="7276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1125855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17"/>
            </a:lvl2pPr>
            <a:lvl3pPr>
              <a:defRPr sz="2167"/>
            </a:lvl3pPr>
            <a:lvl4pPr marL="1828727" indent="0">
              <a:buNone/>
              <a:defRPr sz="2167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568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1750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277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750" y="1371600"/>
            <a:ext cx="5334000" cy="42402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1371600"/>
            <a:ext cx="5334000" cy="4239683"/>
          </a:xfrm>
          <a:prstGeom prst="rect">
            <a:avLst/>
          </a:prstGeom>
        </p:spPr>
        <p:txBody>
          <a:bodyPr/>
          <a:lstStyle>
            <a:lvl1pPr marL="0" marR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83" b="1">
                <a:latin typeface="+mn-lt"/>
              </a:defRPr>
            </a:lvl1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91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9" y="1371601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4800" y="1371601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3048000" cy="22385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3972788"/>
            <a:ext cx="3048000" cy="1577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2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1266698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1" y="1371601"/>
            <a:ext cx="6941819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72400" y="1371601"/>
            <a:ext cx="39624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371600"/>
            <a:ext cx="11262360" cy="44484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3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616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371600"/>
            <a:ext cx="12192000" cy="44413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889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0691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493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24295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889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0691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493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4295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03191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1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44810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371600"/>
            <a:ext cx="11258550" cy="41698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1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7886" cy="72765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18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75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5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BB08B99-C266-CB41-AD06-12C934901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80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25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40E26-B0F6-0540-8F51-9CF877A48E26}"/>
              </a:ext>
            </a:extLst>
          </p:cNvPr>
          <p:cNvSpPr/>
          <p:nvPr userDrawn="1"/>
        </p:nvSpPr>
        <p:spPr>
          <a:xfrm>
            <a:off x="10820400" y="6126480"/>
            <a:ext cx="1107440" cy="5689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A picture containing circuit&#10;&#10;Description automatically generated">
            <a:extLst>
              <a:ext uri="{FF2B5EF4-FFF2-40B4-BE49-F238E27FC236}">
                <a16:creationId xmlns:a16="http://schemas.microsoft.com/office/drawing/2014/main" id="{5B69008D-B32B-6543-BFC2-D908D3639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350" y="609600"/>
            <a:ext cx="1130783" cy="6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68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3248"/>
            <a:ext cx="11262360" cy="753435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0CA43-5C49-A347-BAC4-268F3B7F1BC4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Trademark.</a:t>
            </a:r>
            <a:endParaRPr lang="en-US" sz="933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68472-78C1-FD4C-80A1-628CA86D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62360" cy="7276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3" y="1371600"/>
            <a:ext cx="11262360" cy="4738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990560" indent="-380985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523939" indent="-304788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903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763618" y="-3790122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914966" y="8139953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Trademark.</a:t>
            </a:r>
            <a:endParaRPr lang="en-US" sz="933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E12B8-1389-044D-9E65-845118C8F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91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99665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379065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69876" y="291042"/>
            <a:ext cx="11922125" cy="898261"/>
          </a:xfrm>
        </p:spPr>
        <p:txBody>
          <a:bodyPr lIns="182880" tIns="146304" rIns="182880" bIns="146304"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875" y="1508126"/>
            <a:ext cx="11473657" cy="3938001"/>
          </a:xfrm>
        </p:spPr>
        <p:txBody>
          <a:bodyPr lIns="182880" tIns="146304" rIns="182880" bIns="146304"/>
          <a:lstStyle>
            <a:lvl1pPr>
              <a:spcBef>
                <a:spcPts val="2000"/>
              </a:spcBef>
              <a:defRPr sz="1667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9BA2DFAE-FC04-3E4F-89B2-E1EF962C62D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F5E33C0-6AC7-C146-A210-69E753D407EF}"/>
              </a:ext>
            </a:extLst>
          </p:cNvPr>
          <p:cNvGrpSpPr/>
          <p:nvPr userDrawn="1"/>
        </p:nvGrpSpPr>
        <p:grpSpPr bwMode="black">
          <a:xfrm>
            <a:off x="448470" y="6233894"/>
            <a:ext cx="3638503" cy="291532"/>
            <a:chOff x="15462169" y="3620903"/>
            <a:chExt cx="5755114" cy="461125"/>
          </a:xfrm>
          <a:solidFill>
            <a:schemeClr val="tx1"/>
          </a:solidFill>
        </p:grpSpPr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BA68A8A9-A12D-5B41-AC26-7E9B50FEFBFD}"/>
                </a:ext>
              </a:extLst>
            </p:cNvPr>
            <p:cNvSpPr txBox="1"/>
            <p:nvPr userDrawn="1"/>
          </p:nvSpPr>
          <p:spPr bwMode="black">
            <a:xfrm>
              <a:off x="16349615" y="3620903"/>
              <a:ext cx="4867668" cy="328603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914307" rtl="0" eaLnBrk="1" latinLnBrk="0" hangingPunct="1">
                <a:lnSpc>
                  <a:spcPct val="90000"/>
                </a:lnSpc>
                <a:spcAft>
                  <a:spcPts val="1500"/>
                </a:spcAft>
              </a:pPr>
              <a:r>
                <a:rPr lang="en-US" sz="1500" b="0" kern="1200" spc="25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  <a:endParaRPr lang="zh-CN" altLang="en-US" sz="1500" b="0" kern="1200" spc="2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Sun"/>
              </a:endParaRPr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B12642A7-B871-F541-B6E6-B40320907970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3C1052B-E274-6543-A450-89E3426AE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0778" y="6219043"/>
            <a:ext cx="1710713" cy="2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533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356" cy="250382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67"/>
              </a:spcAft>
              <a:defRPr/>
            </a:lvl1pPr>
            <a:lvl2pPr>
              <a:spcAft>
                <a:spcPts val="667"/>
              </a:spcAft>
              <a:defRPr/>
            </a:lvl2pPr>
            <a:lvl3pPr>
              <a:spcAft>
                <a:spcPts val="667"/>
              </a:spcAft>
              <a:defRPr/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98592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5" y="4958630"/>
            <a:ext cx="4910667" cy="8304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0005" y="2544305"/>
            <a:ext cx="9766651" cy="9927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5" y="3544767"/>
            <a:ext cx="8055443" cy="10260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23" y="582741"/>
            <a:ext cx="1131083" cy="676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00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82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733" y="1419225"/>
            <a:ext cx="10941051" cy="3905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3799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167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609585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08372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48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zh-CN" alt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zh-CN" alt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04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zh-CN" alt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zh-CN" alt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中国（北京）区域由光环新网运营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498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392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24" y="1348723"/>
            <a:ext cx="10939433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22525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734" y="1419225"/>
            <a:ext cx="5318857" cy="42413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70601" y="1419225"/>
            <a:ext cx="5318857" cy="42413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163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12192002" cy="6275258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0005" y="4958630"/>
            <a:ext cx="4910667" cy="8304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0005" y="2544305"/>
            <a:ext cx="9766651" cy="9927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333" b="1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0006" y="3544767"/>
            <a:ext cx="8055443" cy="9233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3" y="582742"/>
            <a:ext cx="1131083" cy="6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116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2440" y="1420285"/>
            <a:ext cx="5274128" cy="42402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8734" y="1420284"/>
            <a:ext cx="5298924" cy="423968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33" b="1"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240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927" y="1492722"/>
            <a:ext cx="3782484" cy="41905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6974" y="1492722"/>
            <a:ext cx="398542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15061" y="1492722"/>
            <a:ext cx="2668687" cy="22385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5061" y="4105835"/>
            <a:ext cx="2668687" cy="1577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193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8734" y="1492722"/>
            <a:ext cx="6769705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48780" y="1492722"/>
            <a:ext cx="40636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03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8733" y="1492722"/>
            <a:ext cx="11193627" cy="44484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738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684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0518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393372"/>
            <a:ext cx="12192000" cy="44413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8895" y="20853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06915" y="20853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4935" y="20853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242956" y="20853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8895" y="3914148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06915" y="3914148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4935" y="3914148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42956" y="3914148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984310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561222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7" y="1561222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9" y="1561222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7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9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98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49051" y="1538818"/>
            <a:ext cx="10940732" cy="4169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29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48733" y="1411817"/>
            <a:ext cx="10941051" cy="4538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&#10;&#10;Description automatically generated">
            <a:extLst>
              <a:ext uri="{FF2B5EF4-FFF2-40B4-BE49-F238E27FC236}">
                <a16:creationId xmlns:a16="http://schemas.microsoft.com/office/drawing/2014/main" id="{884D9C50-BFF0-4577-8CB3-E55F54B20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69240" y="2409712"/>
            <a:ext cx="8718498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5" y="4094793"/>
            <a:ext cx="8715373" cy="386970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spc="0" baseline="0" dirty="0">
                <a:solidFill>
                  <a:schemeClr val="tx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39" y="1694132"/>
            <a:ext cx="871849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tx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69875" y="4473033"/>
            <a:ext cx="8715373" cy="810835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spc="0" baseline="0" dirty="0">
                <a:solidFill>
                  <a:schemeClr val="tx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485B4C6-2465-B74B-B2BF-0E317F53436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445001" y="6492708"/>
            <a:ext cx="3302000" cy="1154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75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</a:t>
            </a:r>
            <a:r>
              <a:rPr lang="en-US" altLang="zh-CN" sz="75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020</a:t>
            </a:r>
            <a:r>
              <a:rPr lang="en-US" altLang="x-none" sz="75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CAA192FC-0B05-2D43-93D4-DBE2891DD2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241" y="6270651"/>
            <a:ext cx="1381624" cy="4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8121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48733" y="1411817"/>
            <a:ext cx="10941051" cy="4538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78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48733" y="1411817"/>
            <a:ext cx="10941051" cy="4538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6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763618" y="-37901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914966" y="813995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48863" y="2157858"/>
            <a:ext cx="8883895" cy="939183"/>
          </a:xfrm>
        </p:spPr>
        <p:txBody>
          <a:bodyPr anchor="ctr" anchorCtr="0">
            <a:noAutofit/>
          </a:bodyPr>
          <a:lstStyle>
            <a:lvl1pPr algn="l">
              <a:defRPr sz="5333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029" y="3097040"/>
            <a:ext cx="5317067" cy="660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863" y="4958630"/>
            <a:ext cx="4910667" cy="8304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4926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269" y="2067775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50532" y="3429850"/>
            <a:ext cx="4910667" cy="5778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600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 (Top)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62E399-F79E-294D-A2AC-AE3BC8A63B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1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7" y="289513"/>
            <a:ext cx="11652356" cy="899665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198077"/>
      </p:ext>
    </p:extLst>
  </p:cSld>
  <p:clrMapOvr>
    <a:masterClrMapping/>
  </p:clrMapOvr>
  <p:transition>
    <p:fade/>
  </p:transition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8075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2FBD22-0A98-4C4A-A0E7-4C4E3E70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18415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-only_Light-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129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74594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6" indent="0" algn="ctr">
              <a:buNone/>
              <a:defRPr sz="2000"/>
            </a:lvl2pPr>
            <a:lvl3pPr marL="914370" indent="0" algn="ctr">
              <a:buNone/>
              <a:defRPr sz="1800"/>
            </a:lvl3pPr>
            <a:lvl4pPr marL="1371556" indent="0" algn="ctr">
              <a:buNone/>
              <a:defRPr sz="1600"/>
            </a:lvl4pPr>
            <a:lvl5pPr marL="1828741" indent="0" algn="ctr">
              <a:buNone/>
              <a:defRPr sz="1600"/>
            </a:lvl5pPr>
            <a:lvl6pPr marL="2285926" indent="0" algn="ctr">
              <a:buNone/>
              <a:defRPr sz="1600"/>
            </a:lvl6pPr>
            <a:lvl7pPr marL="2743111" indent="0" algn="ctr">
              <a:buNone/>
              <a:defRPr sz="1600"/>
            </a:lvl7pPr>
            <a:lvl8pPr marL="3200297" indent="0" algn="ctr">
              <a:buNone/>
              <a:defRPr sz="1600"/>
            </a:lvl8pPr>
            <a:lvl9pPr marL="36574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A23F-431A-48FC-A1D8-20D4625972EB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44620-897F-4B31-8B0F-937FE1298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7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99665"/>
          </a:xfrm>
        </p:spPr>
        <p:txBody>
          <a:bodyPr lIns="182880" tIns="146304" rIns="182880" bIns="146304"/>
          <a:lstStyle>
            <a:lvl1pPr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684959"/>
      </p:ext>
    </p:extLst>
  </p:cSld>
  <p:clrMapOvr>
    <a:masterClrMapping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rgbClr val="4D4D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297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290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245" y="417680"/>
            <a:ext cx="9487915" cy="899665"/>
          </a:xfrm>
        </p:spPr>
        <p:txBody>
          <a:bodyPr/>
          <a:lstStyle>
            <a:lvl1pPr>
              <a:defRPr sz="3833">
                <a:gradFill>
                  <a:gsLst>
                    <a:gs pos="46000">
                      <a:schemeClr val="tx1"/>
                    </a:gs>
                    <a:gs pos="100000">
                      <a:schemeClr val="tx1"/>
                    </a:gs>
                  </a:gsLst>
                  <a:lin ang="1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178451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3EAC0EB-70EE-4026-9209-79D9135EEADE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2100CD4-3353-4A4D-9E44-5311593845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199" y="451029"/>
            <a:ext cx="10515600" cy="646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980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324" y="1344071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324" y="1983832"/>
            <a:ext cx="5386917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733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4093" y="1344071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034093" y="1983832"/>
            <a:ext cx="5389033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991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Top Cent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5BF6-EFF2-48F5-A2EF-78C27C15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01" y="474109"/>
            <a:ext cx="11628401" cy="1005280"/>
          </a:xfrm>
        </p:spPr>
        <p:txBody>
          <a:bodyPr anchor="t" anchorCtr="0"/>
          <a:lstStyle>
            <a:lvl1pPr algn="ctr">
              <a:defRPr sz="485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7627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012553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3" y="4643696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3" y="5151695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3" y="1667430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3" y="2667894"/>
            <a:ext cx="8055443" cy="27699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09156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7" y="289512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7" y="1189179"/>
            <a:ext cx="11652356" cy="2582588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67"/>
              </a:spcAft>
              <a:defRPr/>
            </a:lvl1pPr>
            <a:lvl2pPr>
              <a:spcAft>
                <a:spcPts val="667"/>
              </a:spcAft>
              <a:defRPr/>
            </a:lvl2pPr>
            <a:lvl3pPr>
              <a:spcAft>
                <a:spcPts val="667"/>
              </a:spcAft>
              <a:defRPr/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11433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2213" y="70818"/>
            <a:ext cx="9401387" cy="976588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839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sz="2667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356" cy="211141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67"/>
              </a:spcAft>
              <a:defRPr/>
            </a:lvl1pPr>
            <a:lvl2pPr>
              <a:spcAft>
                <a:spcPts val="667"/>
              </a:spcAft>
              <a:defRPr/>
            </a:lvl2pPr>
            <a:lvl3pPr>
              <a:spcAft>
                <a:spcPts val="667"/>
              </a:spcAft>
              <a:defRPr/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9759084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914400" y="1397000"/>
            <a:ext cx="103632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1219170" marR="0" lvl="1" indent="-541853" algn="l" rtl="0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955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-101600" y="6400800"/>
            <a:ext cx="711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2"/>
          </p:nvPr>
        </p:nvSpPr>
        <p:spPr>
          <a:xfrm>
            <a:off x="914400" y="2209800"/>
            <a:ext cx="10363200" cy="9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585" marR="0" lvl="0" indent="-304792" algn="l" rtl="0">
              <a:lnSpc>
                <a:spcPct val="110000"/>
              </a:lnSpc>
              <a:spcBef>
                <a:spcPts val="37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3"/>
          </p:nvPr>
        </p:nvSpPr>
        <p:spPr>
          <a:xfrm>
            <a:off x="914400" y="3429000"/>
            <a:ext cx="103632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1219170" marR="0" lvl="1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828754" marR="0" lvl="2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2438339" marR="0" lvl="3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3047924" marR="0" lvl="4" indent="-40639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74302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70892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9764" y="463824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7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 (Corners)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31ECF-3394-D64A-AD46-061939F0E9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197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7" y="289513"/>
            <a:ext cx="11652356" cy="899665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110067"/>
      </p:ext>
    </p:extLst>
  </p:cSld>
  <p:clrMapOvr>
    <a:masterClrMapping/>
  </p:clrMapOvr>
  <p:transition>
    <p:fade/>
  </p:transition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3815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4484869" y="6282986"/>
            <a:ext cx="4793603" cy="28174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89511"/>
            <a:ext cx="5217159" cy="134878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242" y="2027379"/>
            <a:ext cx="5217159" cy="2582588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67"/>
              </a:spcAft>
              <a:defRPr/>
            </a:lvl1pPr>
            <a:lvl2pPr>
              <a:spcAft>
                <a:spcPts val="667"/>
              </a:spcAft>
              <a:defRPr/>
            </a:lvl2pPr>
            <a:lvl3pPr>
              <a:spcAft>
                <a:spcPts val="667"/>
              </a:spcAft>
              <a:defRPr/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341526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ckgroundTexture_FAD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1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nk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ED8537-9A80-41DA-995A-6BAD6DE3B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19280"/>
            <a:ext cx="12192397" cy="68387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9ED4BF-9BE9-0246-BD3C-D002B124E734}"/>
              </a:ext>
            </a:extLst>
          </p:cNvPr>
          <p:cNvSpPr/>
          <p:nvPr userDrawn="1"/>
        </p:nvSpPr>
        <p:spPr>
          <a:xfrm rot="10800000">
            <a:off x="0" y="1"/>
            <a:ext cx="12192000" cy="6838721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586AC-BCBD-F64C-8253-2F23FB7CC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430099"/>
            <a:ext cx="12192032" cy="342790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C4448B6-9731-FB4E-B860-5E4F81C5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6" y="555238"/>
            <a:ext cx="10515491" cy="740033"/>
          </a:xfrm>
          <a:prstGeom prst="rect">
            <a:avLst/>
          </a:prstGeom>
        </p:spPr>
        <p:txBody>
          <a:bodyPr/>
          <a:lstStyle>
            <a:lvl1pPr marL="0" algn="ctr" defTabSz="5419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75">
                <a:solidFill>
                  <a:schemeClr val="bg1"/>
                </a:solidFill>
                <a:latin typeface="Arial" panose="020B0604020202020204" pitchFamily="34" charset="0"/>
                <a:ea typeface="Amazon Ember Thin" panose="020B03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55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5360" y="260649"/>
            <a:ext cx="11501040" cy="864096"/>
          </a:xfrm>
        </p:spPr>
        <p:txBody>
          <a:bodyPr/>
          <a:lstStyle>
            <a:lvl1pPr algn="l">
              <a:lnSpc>
                <a:spcPts val="2600"/>
              </a:lnSpc>
              <a:defRPr sz="26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Header (Georgia, 24pt)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72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image" Target="../media/image11.png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image" Target="../media/image19.png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image" Target="../media/image18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theme" Target="../theme/theme4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18415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46A0B1B-D8DF-974D-8FEE-88A0B9879D17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593443" y="6510781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8A1ADE1-2B79-934F-A238-7529F126861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9240" y="6430619"/>
            <a:ext cx="1710713" cy="2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8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hf sldNum="0" hdr="0" ftr="0" dt="0"/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>
          <a:ln w="3175">
            <a:noFill/>
          </a:ln>
          <a:solidFill>
            <a:schemeClr val="tx1"/>
          </a:solidFill>
          <a:effectLst/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1pPr>
    </p:titleStyle>
    <p:bodyStyle>
      <a:lvl1pPr marL="0" marR="0" indent="0" algn="l" defTabSz="91436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67" b="0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1pPr>
      <a:lvl2pPr marL="336143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2pPr>
      <a:lvl3pPr marL="560238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3pPr>
      <a:lvl4pPr marL="784334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4pPr>
      <a:lvl5pPr marL="1008429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5pPr>
      <a:lvl6pPr marL="2514494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5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175233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8639BCA-0E61-6347-A7C9-8FB567E8BD2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241" y="6269592"/>
            <a:ext cx="1381624" cy="444116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62A8DD29-B200-DE43-A1C9-44F51C56AC6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445001" y="6492708"/>
            <a:ext cx="3302000" cy="1154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750" kern="1200" dirty="0">
                <a:solidFill>
                  <a:srgbClr val="000000"/>
                </a:solidFill>
                <a:latin typeface="Amazon Ember" charset="0"/>
                <a:ea typeface="Amazon Ember" charset="0"/>
                <a:cs typeface="Amazon Ember" charset="0"/>
              </a:rPr>
              <a:t>© 2</a:t>
            </a:r>
            <a:r>
              <a:rPr lang="en-US" altLang="zh-CN" sz="750" kern="1200" dirty="0">
                <a:solidFill>
                  <a:srgbClr val="000000"/>
                </a:solidFill>
                <a:latin typeface="Amazon Ember" charset="0"/>
                <a:ea typeface="Amazon Ember" charset="0"/>
                <a:cs typeface="Amazon Ember" charset="0"/>
              </a:rPr>
              <a:t>020</a:t>
            </a:r>
            <a:r>
              <a:rPr lang="en-US" altLang="x-none" sz="750" kern="1200" dirty="0">
                <a:solidFill>
                  <a:srgbClr val="000000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1848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9" r:id="rId8"/>
    <p:sldLayoutId id="2147483700" r:id="rId9"/>
  </p:sldLayoutIdLst>
  <p:transition>
    <p:fade/>
  </p:transition>
  <p:hf hdr="0" dt="0"/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lang="en-US" sz="2667" b="0" kern="1200" cap="none" spc="-100" baseline="0" dirty="0">
          <a:ln w="3175">
            <a:noFill/>
          </a:ln>
          <a:solidFill>
            <a:schemeClr val="bg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91436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b="0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336143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560238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784334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500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008429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500" kern="1200" spc="0" baseline="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494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5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3248"/>
            <a:ext cx="112623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1262360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Trademark.</a:t>
            </a:r>
            <a:endParaRPr lang="en-US" sz="933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557" y="6302196"/>
            <a:ext cx="1518218" cy="36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86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7" r:id="rId25"/>
    <p:sldLayoutId id="2147483729" r:id="rId26"/>
  </p:sldLayoutIdLst>
  <p:txStyles>
    <p:titleStyle>
      <a:lvl1pPr algn="l" defTabSz="609576" rtl="0" eaLnBrk="1" latinLnBrk="0" hangingPunct="1">
        <a:spcBef>
          <a:spcPct val="0"/>
        </a:spcBef>
        <a:buNone/>
        <a:defRPr sz="3167" b="1" i="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609576" rtl="0" eaLnBrk="1" latinLnBrk="0" hangingPunct="1">
        <a:spcBef>
          <a:spcPct val="20000"/>
        </a:spcBef>
        <a:buFontTx/>
        <a:buNone/>
        <a:defRPr sz="241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990560" indent="-380985" algn="l" defTabSz="609576" rtl="0" eaLnBrk="1" latinLnBrk="0" hangingPunct="1">
        <a:spcBef>
          <a:spcPct val="20000"/>
        </a:spcBef>
        <a:buFont typeface="Arial"/>
        <a:buChar char="•"/>
        <a:defRPr sz="241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523939" indent="-304788" algn="l" defTabSz="609576" rtl="0" eaLnBrk="1" latinLnBrk="0" hangingPunct="1">
        <a:spcBef>
          <a:spcPct val="20000"/>
        </a:spcBef>
        <a:buFont typeface="Arial"/>
        <a:buChar char="•"/>
        <a:defRPr sz="2167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133515" indent="-304788" algn="l" defTabSz="609576" rtl="0" eaLnBrk="1" latinLnBrk="0" hangingPunct="1">
        <a:spcBef>
          <a:spcPct val="20000"/>
        </a:spcBef>
        <a:buFont typeface="Arial"/>
        <a:buChar char="–"/>
        <a:defRPr sz="1833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2743090" indent="-304788" algn="l" defTabSz="609576" rtl="0" eaLnBrk="1" latinLnBrk="0" hangingPunct="1">
        <a:spcBef>
          <a:spcPct val="20000"/>
        </a:spcBef>
        <a:buFont typeface="Arial"/>
        <a:buChar char="»"/>
        <a:defRPr sz="1583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3352666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42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17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93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8856">
          <p15:clr>
            <a:srgbClr val="F26B43"/>
          </p15:clr>
        </p15:guide>
        <p15:guide id="3" orient="horz" pos="10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9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123" y="1345776"/>
            <a:ext cx="10940405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49053" y="6403251"/>
            <a:ext cx="5929575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中国（宁夏）区域由西云数据运营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33" b="0" i="0" dirty="0">
                <a:solidFill>
                  <a:schemeClr val="bg1"/>
                </a:solidFill>
                <a:latin typeface="Amazon Ember Regular" charset="0"/>
              </a:rPr>
              <a:t>AWS</a:t>
            </a:r>
            <a:r>
              <a:rPr lang="zh-Hans" altLang="en-US" sz="933" b="0" i="0" dirty="0">
                <a:solidFill>
                  <a:schemeClr val="bg1"/>
                </a:solidFill>
                <a:latin typeface="Amazon Ember Regular" charset="0"/>
              </a:rPr>
              <a:t> </a:t>
            </a:r>
            <a:r>
              <a:rPr lang="zh-CN" altLang="en-US" sz="933" b="0" i="0" dirty="0">
                <a:solidFill>
                  <a:schemeClr val="bg1"/>
                </a:solidFill>
                <a:latin typeface="Amazon Ember Regular" charset="0"/>
              </a:rPr>
              <a:t>中国（北京）区域由光环新网运营</a:t>
            </a:r>
            <a:endParaRPr lang="en-US" altLang="zh-CN" sz="933" b="0" i="0" dirty="0">
              <a:solidFill>
                <a:schemeClr val="bg1"/>
              </a:solidFill>
              <a:latin typeface="Amazon Ember Regula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</p:sldLayoutIdLst>
  <p:txStyles>
    <p:titleStyle>
      <a:lvl1pPr algn="l" defTabSz="609585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1C2571-AD4D-5946-9D46-AE8DEB931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Architect</a:t>
            </a:r>
            <a:r>
              <a:rPr lang="zh-CN" altLang="en-US" dirty="0"/>
              <a:t>  倪惠青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EDDD2-6D92-604A-BDEC-E3D37F8F08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005" y="2544305"/>
            <a:ext cx="10579945" cy="992716"/>
          </a:xfrm>
        </p:spPr>
        <p:txBody>
          <a:bodyPr/>
          <a:lstStyle/>
          <a:p>
            <a:r>
              <a:rPr lang="en-CN" dirty="0"/>
              <a:t>一键部署助理之家生产效率提升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0BC04-6DBF-F241-8CD8-7741C8BDB3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294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70763A-E29A-E74A-BAD8-B0ADA1E76885}"/>
              </a:ext>
            </a:extLst>
          </p:cNvPr>
          <p:cNvSpPr txBox="1">
            <a:spLocks/>
          </p:cNvSpPr>
          <p:nvPr/>
        </p:nvSpPr>
        <p:spPr>
          <a:xfrm>
            <a:off x="293098" y="270643"/>
            <a:ext cx="10207988" cy="899665"/>
          </a:xfrm>
          <a:prstGeom prst="rect">
            <a:avLst/>
          </a:prstGeom>
        </p:spPr>
        <p:txBody>
          <a:bodyPr vert="horz" lIns="182880" tIns="146304" rIns="182880" bIns="146304" rtlCol="0" anchor="t">
            <a:noAutofit/>
          </a:bodyPr>
          <a:lstStyle>
            <a:lvl1pPr algn="l" defTabSz="609576" rtl="0" eaLnBrk="1" latinLnBrk="0" hangingPunct="1">
              <a:spcBef>
                <a:spcPct val="0"/>
              </a:spcBef>
              <a:buNone/>
              <a:defRPr sz="3167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CN" dirty="0"/>
              <a:t>应用场景探讨</a:t>
            </a:r>
            <a:br>
              <a:rPr lang="en-CN" dirty="0"/>
            </a:br>
            <a:r>
              <a:rPr lang="en-CN" sz="2000" dirty="0"/>
              <a:t>二阶段</a:t>
            </a:r>
            <a:r>
              <a:rPr lang="zh-CN" altLang="en-US" sz="2000" dirty="0"/>
              <a:t>：</a:t>
            </a:r>
            <a:r>
              <a:rPr lang="zh-CN" altLang="en-CN" sz="2000" dirty="0"/>
              <a:t>面向</a:t>
            </a:r>
            <a:r>
              <a:rPr lang="zh-CN" altLang="en-US" sz="2000" dirty="0"/>
              <a:t>中小用户的体验推广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C375E-8554-6B4D-A485-19B6FA53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4" y="3302107"/>
            <a:ext cx="3117759" cy="114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4DE6C-8D77-174C-828D-4CEA5E82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1" y="1977099"/>
            <a:ext cx="4622802" cy="4280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1E0D9-6157-F144-B2DF-397985CBB706}"/>
              </a:ext>
            </a:extLst>
          </p:cNvPr>
          <p:cNvSpPr txBox="1"/>
          <p:nvPr/>
        </p:nvSpPr>
        <p:spPr>
          <a:xfrm>
            <a:off x="370114" y="1638545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在用户自有云环境</a:t>
            </a:r>
            <a:r>
              <a:rPr lang="zh-CN" alt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，根据选择的部署模式实现无接触快速部署</a:t>
            </a:r>
            <a:endParaRPr lang="en-US" altLang="zh-CN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884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9F71F5-DEAA-3447-B26E-914661F3A168}"/>
              </a:ext>
            </a:extLst>
          </p:cNvPr>
          <p:cNvSpPr txBox="1">
            <a:spLocks/>
          </p:cNvSpPr>
          <p:nvPr/>
        </p:nvSpPr>
        <p:spPr>
          <a:xfrm>
            <a:off x="191498" y="169043"/>
            <a:ext cx="10207988" cy="899665"/>
          </a:xfrm>
          <a:prstGeom prst="rect">
            <a:avLst/>
          </a:prstGeom>
        </p:spPr>
        <p:txBody>
          <a:bodyPr vert="horz" lIns="182880" tIns="146304" rIns="182880" bIns="146304" rtlCol="0" anchor="t">
            <a:noAutofit/>
          </a:bodyPr>
          <a:lstStyle>
            <a:lvl1pPr algn="l" defTabSz="609576" rtl="0" eaLnBrk="1" latinLnBrk="0" hangingPunct="1">
              <a:spcBef>
                <a:spcPct val="0"/>
              </a:spcBef>
              <a:buNone/>
              <a:defRPr sz="3167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CN" dirty="0"/>
              <a:t>应用场景探讨</a:t>
            </a:r>
            <a:br>
              <a:rPr lang="en-CN" dirty="0"/>
            </a:br>
            <a:r>
              <a:rPr lang="en-CN" sz="2000" dirty="0"/>
              <a:t>三阶段</a:t>
            </a:r>
            <a:r>
              <a:rPr lang="zh-CN" altLang="en-US" sz="2000" dirty="0"/>
              <a:t>：通过</a:t>
            </a:r>
            <a:r>
              <a:rPr lang="en-US" altLang="zh-CN" sz="2000" dirty="0" err="1"/>
              <a:t>Marketpalce</a:t>
            </a:r>
            <a:r>
              <a:rPr lang="zh-CN" altLang="en-US" sz="2000" dirty="0"/>
              <a:t>拓展</a:t>
            </a:r>
            <a:r>
              <a:rPr lang="zh-CN" altLang="en-CN" sz="2000" dirty="0"/>
              <a:t>获客</a:t>
            </a:r>
            <a:r>
              <a:rPr lang="zh-CN" altLang="en-US" sz="2000" dirty="0"/>
              <a:t>渠道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AEE13-F3DC-F04C-A591-BC0F2233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507"/>
            <a:ext cx="12192000" cy="56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AA2974-995E-2546-B9A4-BF3076A11617}"/>
              </a:ext>
            </a:extLst>
          </p:cNvPr>
          <p:cNvSpPr txBox="1">
            <a:spLocks/>
          </p:cNvSpPr>
          <p:nvPr/>
        </p:nvSpPr>
        <p:spPr>
          <a:xfrm>
            <a:off x="191498" y="169043"/>
            <a:ext cx="10207988" cy="899665"/>
          </a:xfrm>
          <a:prstGeom prst="rect">
            <a:avLst/>
          </a:prstGeom>
        </p:spPr>
        <p:txBody>
          <a:bodyPr vert="horz" lIns="182880" tIns="146304" rIns="182880" bIns="146304" rtlCol="0" anchor="t">
            <a:noAutofit/>
          </a:bodyPr>
          <a:lstStyle>
            <a:lvl1pPr algn="l" defTabSz="609576" rtl="0" eaLnBrk="1" latinLnBrk="0" hangingPunct="1">
              <a:spcBef>
                <a:spcPct val="0"/>
              </a:spcBef>
              <a:buNone/>
              <a:defRPr sz="3167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CN" dirty="0"/>
              <a:t>Marketplace</a:t>
            </a:r>
            <a:r>
              <a:rPr lang="ja-JP" altLang="en-US"/>
              <a:t>“重塑”企业软件</a:t>
            </a:r>
            <a:r>
              <a:rPr lang="en-US" dirty="0"/>
              <a:t>SaaS</a:t>
            </a:r>
            <a:r>
              <a:rPr lang="ja-JP" altLang="en-US"/>
              <a:t>之旅</a:t>
            </a:r>
          </a:p>
          <a:p>
            <a:endParaRPr lang="en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4AB0D4-58E1-D441-AC75-25B48A268B5D}"/>
              </a:ext>
            </a:extLst>
          </p:cNvPr>
          <p:cNvCxnSpPr/>
          <p:nvPr/>
        </p:nvCxnSpPr>
        <p:spPr>
          <a:xfrm>
            <a:off x="5773270" y="1509656"/>
            <a:ext cx="0" cy="4185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812A9B-6518-EE43-9E4D-9551B74BBBFB}"/>
              </a:ext>
            </a:extLst>
          </p:cNvPr>
          <p:cNvSpPr txBox="1"/>
          <p:nvPr/>
        </p:nvSpPr>
        <p:spPr>
          <a:xfrm>
            <a:off x="535743" y="127882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重塑企业应用选型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、</a:t>
            </a:r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购买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、部署过程</a:t>
            </a:r>
            <a:endParaRPr lang="en-CN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64B24-2A0C-0841-9EC5-BB4966CB8C18}"/>
              </a:ext>
            </a:extLst>
          </p:cNvPr>
          <p:cNvSpPr txBox="1"/>
          <p:nvPr/>
        </p:nvSpPr>
        <p:spPr>
          <a:xfrm>
            <a:off x="6303634" y="1278823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为ISV提供获客新渠道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36FE8-8A07-4C42-A46A-8B9034FBD7B1}"/>
              </a:ext>
            </a:extLst>
          </p:cNvPr>
          <p:cNvSpPr/>
          <p:nvPr/>
        </p:nvSpPr>
        <p:spPr>
          <a:xfrm>
            <a:off x="742278" y="2119256"/>
            <a:ext cx="4553214" cy="97894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rgbClr val="FF0000"/>
                </a:solidFill>
              </a:rPr>
              <a:t>50</a:t>
            </a:r>
            <a:r>
              <a:rPr lang="ja-JP" altLang="en-US" sz="1400"/>
              <a:t>个品类的</a:t>
            </a:r>
            <a:r>
              <a:rPr lang="en-US" altLang="ja-JP" sz="1400" dirty="0">
                <a:solidFill>
                  <a:srgbClr val="FF0000"/>
                </a:solidFill>
              </a:rPr>
              <a:t>8000</a:t>
            </a:r>
            <a:r>
              <a:rPr lang="ja-JP" altLang="en-US" sz="1400"/>
              <a:t>余种软件产品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rgbClr val="FF0000"/>
                </a:solidFill>
              </a:rPr>
              <a:t>1600</a:t>
            </a:r>
            <a:r>
              <a:rPr lang="ja-JP" altLang="en-US" sz="1400">
                <a:solidFill>
                  <a:schemeClr val="tx1"/>
                </a:solidFill>
              </a:rPr>
              <a:t>多家</a:t>
            </a:r>
            <a:r>
              <a:rPr lang="en-US" altLang="ja-JP" sz="1400" dirty="0">
                <a:solidFill>
                  <a:schemeClr val="tx1"/>
                </a:solidFill>
              </a:rPr>
              <a:t>ISV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tx1"/>
                </a:solidFill>
              </a:rPr>
              <a:t>全球</a:t>
            </a:r>
            <a:r>
              <a:rPr lang="en-US" altLang="ja-JP" sz="1400" dirty="0">
                <a:solidFill>
                  <a:srgbClr val="FF0000"/>
                </a:solidFill>
              </a:rPr>
              <a:t>24</a:t>
            </a:r>
            <a:r>
              <a:rPr lang="ja-JP" altLang="en-US" sz="1400">
                <a:solidFill>
                  <a:schemeClr val="tx1"/>
                </a:solidFill>
              </a:rPr>
              <a:t>个区域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AWS 7*24</a:t>
            </a:r>
            <a:r>
              <a:rPr lang="ja-JP" altLang="en-US" sz="1400">
                <a:solidFill>
                  <a:schemeClr val="tx1"/>
                </a:solidFill>
              </a:rPr>
              <a:t>小时对这些软件进行漏洞扫描</a:t>
            </a:r>
            <a:endParaRPr lang="en-CN" sz="1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79ACDF-297A-E34C-BC89-363B6B2450CD}"/>
              </a:ext>
            </a:extLst>
          </p:cNvPr>
          <p:cNvSpPr/>
          <p:nvPr/>
        </p:nvSpPr>
        <p:spPr>
          <a:xfrm>
            <a:off x="742278" y="3533891"/>
            <a:ext cx="4553214" cy="97894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/>
              <a:t>收费与客户的</a:t>
            </a:r>
            <a:r>
              <a:rPr lang="ja-JP" altLang="en-US" sz="1400">
                <a:solidFill>
                  <a:srgbClr val="FF0000"/>
                </a:solidFill>
              </a:rPr>
              <a:t>统一账单</a:t>
            </a:r>
            <a:r>
              <a:rPr lang="ja-JP" altLang="en-US" sz="1400"/>
              <a:t>整合</a:t>
            </a:r>
            <a:r>
              <a:rPr lang="zh-CN" altLang="en-US" sz="1400" dirty="0"/>
              <a:t>，缩短购买流程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/>
              <a:t>即用即付、按小时、按月、按年或多年灵活的合同条款</a:t>
            </a:r>
            <a:endParaRPr lang="en-US" altLang="ja-JP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333E0-CC94-A54F-9498-A9C22663A90B}"/>
              </a:ext>
            </a:extLst>
          </p:cNvPr>
          <p:cNvSpPr/>
          <p:nvPr/>
        </p:nvSpPr>
        <p:spPr>
          <a:xfrm>
            <a:off x="742278" y="4948524"/>
            <a:ext cx="4553214" cy="97894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Amazon</a:t>
            </a:r>
            <a:r>
              <a:rPr lang="ja-JP" altLang="en-US" sz="1400"/>
              <a:t>系统映像 </a:t>
            </a:r>
            <a:r>
              <a:rPr lang="en-US" altLang="ja-JP" sz="1400" dirty="0"/>
              <a:t>(</a:t>
            </a:r>
            <a:r>
              <a:rPr lang="en-US" sz="1400" dirty="0"/>
              <a:t>AMI) </a:t>
            </a:r>
            <a:r>
              <a:rPr lang="ja-JP" altLang="en-US" sz="1400"/>
              <a:t>和软件即服务 </a:t>
            </a:r>
            <a:r>
              <a:rPr lang="en-US" altLang="ja-JP" sz="1400" dirty="0"/>
              <a:t>(</a:t>
            </a:r>
            <a:r>
              <a:rPr lang="en-US" sz="1400" dirty="0"/>
              <a:t>SaaS) </a:t>
            </a:r>
            <a:endParaRPr lang="en-US" altLang="zh-CN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E2DEC1-D7F7-D945-AD19-E82855EAB6D7}"/>
              </a:ext>
            </a:extLst>
          </p:cNvPr>
          <p:cNvSpPr/>
          <p:nvPr/>
        </p:nvSpPr>
        <p:spPr>
          <a:xfrm>
            <a:off x="644354" y="17499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选择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A3B2F8-6949-5548-B7E5-4E2EC78162B9}"/>
              </a:ext>
            </a:extLst>
          </p:cNvPr>
          <p:cNvSpPr/>
          <p:nvPr/>
        </p:nvSpPr>
        <p:spPr>
          <a:xfrm>
            <a:off x="644354" y="31717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购买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1CAD9-D7D9-0643-B784-0D5C4AB3498D}"/>
              </a:ext>
            </a:extLst>
          </p:cNvPr>
          <p:cNvSpPr/>
          <p:nvPr/>
        </p:nvSpPr>
        <p:spPr>
          <a:xfrm>
            <a:off x="644354" y="45935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部署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C39A3-86C3-2043-855A-F320E565B346}"/>
              </a:ext>
            </a:extLst>
          </p:cNvPr>
          <p:cNvSpPr/>
          <p:nvPr/>
        </p:nvSpPr>
        <p:spPr>
          <a:xfrm>
            <a:off x="6096000" y="2183822"/>
            <a:ext cx="4688078" cy="1295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方便触达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AWS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遍布全球的数百万活跃客户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借助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AWS</a:t>
            </a:r>
            <a:r>
              <a:rPr lang="ja-JP" altLang="en-US"/>
              <a:t>获得更广泛的品牌和产品曝光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AWS</a:t>
            </a:r>
            <a:r>
              <a:rPr lang="ja-JP" altLang="en-US"/>
              <a:t>持续赋能</a:t>
            </a:r>
            <a:r>
              <a:rPr lang="en-US" dirty="0"/>
              <a:t>APN</a:t>
            </a:r>
            <a:r>
              <a:rPr lang="ja-JP" altLang="en-US"/>
              <a:t>合作伙伴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560607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003C-7FA3-A742-A97F-13932501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云之家</a:t>
            </a:r>
            <a:r>
              <a:rPr lang="zh-CN" altLang="en-US" dirty="0"/>
              <a:t> </a:t>
            </a:r>
            <a:r>
              <a:rPr lang="en-US" altLang="zh-CN" dirty="0"/>
              <a:t>SaaS</a:t>
            </a:r>
            <a:r>
              <a:rPr lang="zh-CN" altLang="en-US" dirty="0"/>
              <a:t>协同</a:t>
            </a:r>
            <a:r>
              <a:rPr lang="en-US" altLang="zh-CN" dirty="0"/>
              <a:t>No.1</a:t>
            </a:r>
            <a:endParaRPr lang="en-CN" dirty="0"/>
          </a:p>
        </p:txBody>
      </p:sp>
      <p:pic>
        <p:nvPicPr>
          <p:cNvPr id="3" name="图片 64">
            <a:extLst>
              <a:ext uri="{FF2B5EF4-FFF2-40B4-BE49-F238E27FC236}">
                <a16:creationId xmlns:a16="http://schemas.microsoft.com/office/drawing/2014/main" id="{C4A82E46-E8B9-F146-B2BE-18BF809AA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1" t="16138" r="15290" b="16138"/>
          <a:stretch>
            <a:fillRect/>
          </a:stretch>
        </p:blipFill>
        <p:spPr>
          <a:xfrm>
            <a:off x="940426" y="1189176"/>
            <a:ext cx="4457179" cy="41596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511F870-9A54-DE46-89D9-B934AB752CB1}"/>
              </a:ext>
            </a:extLst>
          </p:cNvPr>
          <p:cNvGrpSpPr/>
          <p:nvPr/>
        </p:nvGrpSpPr>
        <p:grpSpPr>
          <a:xfrm>
            <a:off x="1395690" y="1854198"/>
            <a:ext cx="3299140" cy="2775286"/>
            <a:chOff x="1410504" y="1894490"/>
            <a:chExt cx="3325025" cy="2779683"/>
          </a:xfrm>
        </p:grpSpPr>
        <p:sp>
          <p:nvSpPr>
            <p:cNvPr id="4" name="文本框 65">
              <a:extLst>
                <a:ext uri="{FF2B5EF4-FFF2-40B4-BE49-F238E27FC236}">
                  <a16:creationId xmlns:a16="http://schemas.microsoft.com/office/drawing/2014/main" id="{8B39BCD8-AF66-084E-8334-073A24B75FD9}"/>
                </a:ext>
              </a:extLst>
            </p:cNvPr>
            <p:cNvSpPr txBox="1"/>
            <p:nvPr/>
          </p:nvSpPr>
          <p:spPr>
            <a:xfrm>
              <a:off x="1410504" y="4427952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kern="1200" dirty="0">
                  <a:cs typeface=""/>
                </a:rPr>
                <a:t>多端门户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平台</a:t>
              </a:r>
            </a:p>
          </p:txBody>
        </p:sp>
        <p:sp>
          <p:nvSpPr>
            <p:cNvPr id="5" name="文本框 66">
              <a:extLst>
                <a:ext uri="{FF2B5EF4-FFF2-40B4-BE49-F238E27FC236}">
                  <a16:creationId xmlns:a16="http://schemas.microsoft.com/office/drawing/2014/main" id="{66918077-D76E-F146-8B1C-70FD23295143}"/>
                </a:ext>
              </a:extLst>
            </p:cNvPr>
            <p:cNvSpPr txBox="1"/>
            <p:nvPr/>
          </p:nvSpPr>
          <p:spPr>
            <a:xfrm>
              <a:off x="3746156" y="4427952"/>
              <a:ext cx="9893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IM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、会议平台</a:t>
              </a:r>
            </a:p>
          </p:txBody>
        </p:sp>
        <p:sp>
          <p:nvSpPr>
            <p:cNvPr id="6" name="文本框 67">
              <a:extLst>
                <a:ext uri="{FF2B5EF4-FFF2-40B4-BE49-F238E27FC236}">
                  <a16:creationId xmlns:a16="http://schemas.microsoft.com/office/drawing/2014/main" id="{52D023B4-2EBC-574B-8032-9ED64582EBAF}"/>
                </a:ext>
              </a:extLst>
            </p:cNvPr>
            <p:cNvSpPr txBox="1"/>
            <p:nvPr/>
          </p:nvSpPr>
          <p:spPr>
            <a:xfrm>
              <a:off x="1477576" y="2325111"/>
              <a:ext cx="8899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kern="1200" dirty="0">
                  <a:cs typeface=""/>
                </a:rPr>
                <a:t>OA</a:t>
              </a:r>
              <a:r>
                <a:rPr lang="zh-CN" altLang="en-US" sz="1000" kern="1200" dirty="0">
                  <a:cs typeface=""/>
                </a:rPr>
                <a:t>办公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平台</a:t>
              </a:r>
            </a:p>
          </p:txBody>
        </p:sp>
        <p:sp>
          <p:nvSpPr>
            <p:cNvPr id="7" name="文本框 68">
              <a:extLst>
                <a:ext uri="{FF2B5EF4-FFF2-40B4-BE49-F238E27FC236}">
                  <a16:creationId xmlns:a16="http://schemas.microsoft.com/office/drawing/2014/main" id="{E8FF44BB-45BC-F94F-8F5E-0461617EC039}"/>
                </a:ext>
              </a:extLst>
            </p:cNvPr>
            <p:cNvSpPr txBox="1"/>
            <p:nvPr/>
          </p:nvSpPr>
          <p:spPr>
            <a:xfrm>
              <a:off x="3755777" y="2325111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kern="1200" dirty="0">
                  <a:cs typeface=""/>
                </a:rPr>
                <a:t>应用连接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平台</a:t>
              </a:r>
            </a:p>
          </p:txBody>
        </p:sp>
        <p:sp>
          <p:nvSpPr>
            <p:cNvPr id="8" name="文本框 69">
              <a:extLst>
                <a:ext uri="{FF2B5EF4-FFF2-40B4-BE49-F238E27FC236}">
                  <a16:creationId xmlns:a16="http://schemas.microsoft.com/office/drawing/2014/main" id="{B330D6A5-C407-9F4E-87FB-C348B8F61441}"/>
                </a:ext>
              </a:extLst>
            </p:cNvPr>
            <p:cNvSpPr txBox="1"/>
            <p:nvPr/>
          </p:nvSpPr>
          <p:spPr>
            <a:xfrm>
              <a:off x="2647322" y="344662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"/>
                </a:rPr>
                <a:t>一站式数字化</a:t>
              </a:r>
              <a:endParaRPr kumimoji="1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endParaRP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kern="1200" dirty="0">
                  <a:cs typeface=""/>
                </a:rPr>
                <a:t>办公平台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endParaRPr>
            </a:p>
          </p:txBody>
        </p:sp>
        <p:pic>
          <p:nvPicPr>
            <p:cNvPr id="9" name="图片 70">
              <a:extLst>
                <a:ext uri="{FF2B5EF4-FFF2-40B4-BE49-F238E27FC236}">
                  <a16:creationId xmlns:a16="http://schemas.microsoft.com/office/drawing/2014/main" id="{7901095A-98F9-724D-8452-75E698E26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553" y="1894490"/>
              <a:ext cx="421510" cy="389568"/>
            </a:xfrm>
            <a:prstGeom prst="rect">
              <a:avLst/>
            </a:prstGeom>
          </p:spPr>
        </p:pic>
        <p:pic>
          <p:nvPicPr>
            <p:cNvPr id="10" name="图片 71">
              <a:extLst>
                <a:ext uri="{FF2B5EF4-FFF2-40B4-BE49-F238E27FC236}">
                  <a16:creationId xmlns:a16="http://schemas.microsoft.com/office/drawing/2014/main" id="{9DAF2C47-F91E-4C4D-98CB-5E3C33F37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6574" y="1918296"/>
              <a:ext cx="392586" cy="362836"/>
            </a:xfrm>
            <a:prstGeom prst="rect">
              <a:avLst/>
            </a:prstGeom>
          </p:spPr>
        </p:pic>
        <p:pic>
          <p:nvPicPr>
            <p:cNvPr id="11" name="图片 72">
              <a:extLst>
                <a:ext uri="{FF2B5EF4-FFF2-40B4-BE49-F238E27FC236}">
                  <a16:creationId xmlns:a16="http://schemas.microsoft.com/office/drawing/2014/main" id="{E6F4CFE4-1F2A-F64E-83B0-FE012E37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8191" y="3991839"/>
              <a:ext cx="439170" cy="405889"/>
            </a:xfrm>
            <a:prstGeom prst="rect">
              <a:avLst/>
            </a:prstGeom>
          </p:spPr>
        </p:pic>
        <p:pic>
          <p:nvPicPr>
            <p:cNvPr id="12" name="图片 73">
              <a:extLst>
                <a:ext uri="{FF2B5EF4-FFF2-40B4-BE49-F238E27FC236}">
                  <a16:creationId xmlns:a16="http://schemas.microsoft.com/office/drawing/2014/main" id="{0265ACC8-60B3-0E4B-84EF-4B7A6A130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37731" y="4041351"/>
              <a:ext cx="299155" cy="270955"/>
            </a:xfrm>
            <a:prstGeom prst="rect">
              <a:avLst/>
            </a:prstGeom>
          </p:spPr>
        </p:pic>
        <p:pic>
          <p:nvPicPr>
            <p:cNvPr id="13" name="图片 74">
              <a:extLst>
                <a:ext uri="{FF2B5EF4-FFF2-40B4-BE49-F238E27FC236}">
                  <a16:creationId xmlns:a16="http://schemas.microsoft.com/office/drawing/2014/main" id="{7D27EA8E-4CA6-4945-8837-D3FA03B7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2190" y="2868837"/>
              <a:ext cx="614191" cy="56764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A035E-441C-E142-91E4-1DFACAB11C6A}"/>
              </a:ext>
            </a:extLst>
          </p:cNvPr>
          <p:cNvSpPr/>
          <p:nvPr/>
        </p:nvSpPr>
        <p:spPr>
          <a:xfrm>
            <a:off x="1983745" y="1132985"/>
            <a:ext cx="144142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402">
              <a:lnSpc>
                <a:spcPct val="9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一站式协同平台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0EB66B-11E9-D249-89A1-F3C3F45AE5CC}"/>
              </a:ext>
            </a:extLst>
          </p:cNvPr>
          <p:cNvSpPr/>
          <p:nvPr/>
        </p:nvSpPr>
        <p:spPr>
          <a:xfrm>
            <a:off x="962208" y="4989083"/>
            <a:ext cx="4169731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连续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年蝉联中国大中型企业移动办公市场第一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675F75-CB50-E54A-A878-D6A3A22D8C3E}"/>
              </a:ext>
            </a:extLst>
          </p:cNvPr>
          <p:cNvCxnSpPr>
            <a:cxnSpLocks/>
          </p:cNvCxnSpPr>
          <p:nvPr/>
        </p:nvCxnSpPr>
        <p:spPr>
          <a:xfrm>
            <a:off x="5180701" y="1709912"/>
            <a:ext cx="0" cy="3301303"/>
          </a:xfrm>
          <a:prstGeom prst="line">
            <a:avLst/>
          </a:prstGeom>
          <a:ln w="317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5DA8FF7-72CF-5349-8BA3-6D65B2517152}"/>
              </a:ext>
            </a:extLst>
          </p:cNvPr>
          <p:cNvSpPr/>
          <p:nvPr/>
        </p:nvSpPr>
        <p:spPr bwMode="auto">
          <a:xfrm>
            <a:off x="5309371" y="1861456"/>
            <a:ext cx="6332156" cy="3134884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76000">
                <a:srgbClr val="646874"/>
              </a:gs>
              <a:gs pos="100000">
                <a:schemeClr val="tx2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7702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C58FE-3182-9B4B-ACBA-8AF21A7BD341}"/>
              </a:ext>
            </a:extLst>
          </p:cNvPr>
          <p:cNvSpPr txBox="1"/>
          <p:nvPr/>
        </p:nvSpPr>
        <p:spPr>
          <a:xfrm>
            <a:off x="5916228" y="5114725"/>
            <a:ext cx="5725299" cy="45397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lvl="0" defTabSz="609576">
              <a:lnSpc>
                <a:spcPct val="90000"/>
              </a:lnSpc>
              <a:spcAft>
                <a:spcPts val="1500"/>
              </a:spcAft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业务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发展迅速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    </a:t>
            </a:r>
            <a:r>
              <a:rPr lang="en-US" sz="15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平台功能完善</a:t>
            </a:r>
            <a:r>
              <a:rPr lang="zh-CN" altLang="en-US" sz="15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  部署需求多样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21461B-D447-8147-BECA-E1573966F161}"/>
              </a:ext>
            </a:extLst>
          </p:cNvPr>
          <p:cNvSpPr/>
          <p:nvPr/>
        </p:nvSpPr>
        <p:spPr>
          <a:xfrm>
            <a:off x="5461461" y="2395401"/>
            <a:ext cx="1858061" cy="203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金蝶系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100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多家分支机构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提供本地化服务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金蝶系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2000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多家伙伴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机构提供本地化服务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  <a:cs typeface="Helvetica Neue" panose="02000503000000020004"/>
                <a:sym typeface="Helvetica Neue" panose="02000503000000020004"/>
              </a:rPr>
              <a:t>全国拥有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350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万家成功客户</a:t>
            </a: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  <a:cs typeface="Helvetica Neue" panose="02000503000000020004"/>
                <a:sym typeface="Helvetica Neue" panose="02000503000000020004"/>
              </a:rPr>
              <a:t>，数百家头部客户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7"/>
              </a:spcAft>
              <a:buClrTx/>
              <a:buSzTx/>
              <a:buFontTx/>
              <a:buNone/>
              <a:tabLst/>
              <a:defRPr/>
            </a:pPr>
            <a:endParaRPr kumimoji="0" lang="en-US" sz="108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C2F757-8533-AC4E-8CD7-8778AEB00D1B}"/>
              </a:ext>
            </a:extLst>
          </p:cNvPr>
          <p:cNvGrpSpPr/>
          <p:nvPr/>
        </p:nvGrpSpPr>
        <p:grpSpPr>
          <a:xfrm>
            <a:off x="7205119" y="2106044"/>
            <a:ext cx="2275598" cy="2739618"/>
            <a:chOff x="3399535" y="1527248"/>
            <a:chExt cx="6467127" cy="558860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B9E69E6-0BE2-6F44-A8FE-E14180138C39}"/>
                </a:ext>
              </a:extLst>
            </p:cNvPr>
            <p:cNvSpPr/>
            <p:nvPr/>
          </p:nvSpPr>
          <p:spPr bwMode="auto">
            <a:xfrm>
              <a:off x="3399535" y="1527248"/>
              <a:ext cx="1087987" cy="5588600"/>
            </a:xfrm>
            <a:custGeom>
              <a:avLst/>
              <a:gdLst>
                <a:gd name="connsiteX0" fmla="*/ 0 w 1322961"/>
                <a:gd name="connsiteY0" fmla="*/ 0 h 5389123"/>
                <a:gd name="connsiteX1" fmla="*/ 933855 w 1322961"/>
                <a:gd name="connsiteY1" fmla="*/ 2568102 h 5389123"/>
                <a:gd name="connsiteX2" fmla="*/ 1322961 w 1322961"/>
                <a:gd name="connsiteY2" fmla="*/ 5389123 h 538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961" h="5389123">
                  <a:moveTo>
                    <a:pt x="0" y="0"/>
                  </a:moveTo>
                  <a:cubicBezTo>
                    <a:pt x="356681" y="834957"/>
                    <a:pt x="713362" y="1669915"/>
                    <a:pt x="933855" y="2568102"/>
                  </a:cubicBezTo>
                  <a:cubicBezTo>
                    <a:pt x="1154348" y="3466289"/>
                    <a:pt x="1238654" y="4427706"/>
                    <a:pt x="1322961" y="5389123"/>
                  </a:cubicBezTo>
                </a:path>
              </a:pathLst>
            </a:custGeom>
            <a:noFill/>
            <a:ln w="53975">
              <a:gradFill flip="none" rotWithShape="1">
                <a:gsLst>
                  <a:gs pos="99000">
                    <a:schemeClr val="accent1">
                      <a:lumMod val="5000"/>
                      <a:lumOff val="95000"/>
                    </a:schemeClr>
                  </a:gs>
                  <a:gs pos="5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54000"/>
                      <a:lumOff val="46000"/>
                      <a:alpha val="56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B180FFA-7C76-6744-8977-6B51B315EE0A}"/>
                </a:ext>
              </a:extLst>
            </p:cNvPr>
            <p:cNvSpPr/>
            <p:nvPr/>
          </p:nvSpPr>
          <p:spPr bwMode="auto">
            <a:xfrm>
              <a:off x="8778675" y="1527248"/>
              <a:ext cx="1087987" cy="5588600"/>
            </a:xfrm>
            <a:custGeom>
              <a:avLst/>
              <a:gdLst>
                <a:gd name="connsiteX0" fmla="*/ 0 w 1322961"/>
                <a:gd name="connsiteY0" fmla="*/ 0 h 5389123"/>
                <a:gd name="connsiteX1" fmla="*/ 933855 w 1322961"/>
                <a:gd name="connsiteY1" fmla="*/ 2568102 h 5389123"/>
                <a:gd name="connsiteX2" fmla="*/ 1322961 w 1322961"/>
                <a:gd name="connsiteY2" fmla="*/ 5389123 h 538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961" h="5389123">
                  <a:moveTo>
                    <a:pt x="0" y="0"/>
                  </a:moveTo>
                  <a:cubicBezTo>
                    <a:pt x="356681" y="834957"/>
                    <a:pt x="713362" y="1669915"/>
                    <a:pt x="933855" y="2568102"/>
                  </a:cubicBezTo>
                  <a:cubicBezTo>
                    <a:pt x="1154348" y="3466289"/>
                    <a:pt x="1238654" y="4427706"/>
                    <a:pt x="1322961" y="5389123"/>
                  </a:cubicBezTo>
                </a:path>
              </a:pathLst>
            </a:custGeom>
            <a:noFill/>
            <a:ln w="53975">
              <a:gradFill flip="none" rotWithShape="1">
                <a:gsLst>
                  <a:gs pos="99000">
                    <a:schemeClr val="accent1">
                      <a:lumMod val="5000"/>
                      <a:lumOff val="95000"/>
                    </a:schemeClr>
                  </a:gs>
                  <a:gs pos="5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54000"/>
                      <a:lumOff val="46000"/>
                      <a:alpha val="56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D9AAD83-B344-DC45-9EC3-777386F93B64}"/>
              </a:ext>
            </a:extLst>
          </p:cNvPr>
          <p:cNvSpPr/>
          <p:nvPr/>
        </p:nvSpPr>
        <p:spPr>
          <a:xfrm>
            <a:off x="7309272" y="1146480"/>
            <a:ext cx="198002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402">
              <a:lnSpc>
                <a:spcPct val="9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开启数字化工作新时代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27DC35-2BA1-2C45-A0F6-74BFB5F730FF}"/>
              </a:ext>
            </a:extLst>
          </p:cNvPr>
          <p:cNvSpPr/>
          <p:nvPr/>
        </p:nvSpPr>
        <p:spPr>
          <a:xfrm>
            <a:off x="7522073" y="2398540"/>
            <a:ext cx="1756093" cy="209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涵盖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380+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工程模块，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760+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个容器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微服务架构，业务间低耦合，独立部署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多语言，多框架提升开发效率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108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E891CD-860F-F94E-8102-330E89CD6AA2}"/>
              </a:ext>
            </a:extLst>
          </p:cNvPr>
          <p:cNvSpPr/>
          <p:nvPr/>
        </p:nvSpPr>
        <p:spPr>
          <a:xfrm>
            <a:off x="9536569" y="2410205"/>
            <a:ext cx="2104957" cy="2602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"/>
                <a:sym typeface="Helvetica Neue" panose="02000503000000020004"/>
              </a:rPr>
              <a:t>开发环境部署</a:t>
            </a:r>
            <a:endParaRPr lang="en-US" altLang="zh-CN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本部开发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/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测试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合作伙伴开发环境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销售环节</a:t>
            </a:r>
            <a:endParaRPr lang="en-US" altLang="zh-CN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试用环境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培训环境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生产部署</a:t>
            </a:r>
            <a:endParaRPr lang="en-US" altLang="zh-CN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Helvetica Neue" panose="02000503000000020004"/>
              </a:rPr>
              <a:t>多部署架构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"/>
              <a:sym typeface="Helvetica Neue" panose="020005030000000200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108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5306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F3EE-C062-A847-9982-D7B4975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3" y="274997"/>
            <a:ext cx="11652356" cy="8996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dirty="0"/>
              <a:t>中小企业典型架构部署过程分析</a:t>
            </a:r>
          </a:p>
        </p:txBody>
      </p:sp>
      <p:graphicFrame>
        <p:nvGraphicFramePr>
          <p:cNvPr id="64" name="Content Placeholder 3">
            <a:extLst>
              <a:ext uri="{FF2B5EF4-FFF2-40B4-BE49-F238E27FC236}">
                <a16:creationId xmlns:a16="http://schemas.microsoft.com/office/drawing/2014/main" id="{17BDD2FE-2EF3-BC4D-8564-78290F8F5C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691921"/>
              </p:ext>
            </p:extLst>
          </p:nvPr>
        </p:nvGraphicFramePr>
        <p:xfrm>
          <a:off x="914755" y="1769317"/>
          <a:ext cx="10173910" cy="830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59C493-4536-9C47-A7A5-2247D7F744C0}"/>
              </a:ext>
            </a:extLst>
          </p:cNvPr>
          <p:cNvSpPr txBox="1"/>
          <p:nvPr/>
        </p:nvSpPr>
        <p:spPr>
          <a:xfrm>
            <a:off x="827315" y="1241157"/>
            <a:ext cx="4132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私有云部署过程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15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～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套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173172-C49A-6646-A0EE-B6CA35F09157}"/>
              </a:ext>
            </a:extLst>
          </p:cNvPr>
          <p:cNvSpPr txBox="1"/>
          <p:nvPr/>
        </p:nvSpPr>
        <p:spPr>
          <a:xfrm>
            <a:off x="1984519" y="2731163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93A3F0-0885-F94D-8592-DD0B6F801DBA}"/>
              </a:ext>
            </a:extLst>
          </p:cNvPr>
          <p:cNvSpPr txBox="1"/>
          <p:nvPr/>
        </p:nvSpPr>
        <p:spPr>
          <a:xfrm>
            <a:off x="5596540" y="2682943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312194-0390-A840-A386-C853F141A8C5}"/>
              </a:ext>
            </a:extLst>
          </p:cNvPr>
          <p:cNvSpPr txBox="1"/>
          <p:nvPr/>
        </p:nvSpPr>
        <p:spPr>
          <a:xfrm>
            <a:off x="8530989" y="2714332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～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1322AA-386E-B140-8085-F096A2CA2856}"/>
              </a:ext>
            </a:extLst>
          </p:cNvPr>
          <p:cNvSpPr/>
          <p:nvPr/>
        </p:nvSpPr>
        <p:spPr>
          <a:xfrm>
            <a:off x="5713160" y="3338329"/>
            <a:ext cx="3568725" cy="292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09576"/>
            <a:r>
              <a:rPr lang="en-US" sz="2000" dirty="0" err="1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存在问题</a:t>
            </a:r>
            <a:r>
              <a:rPr lang="en-US" altLang="zh-CN" sz="20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	</a:t>
            </a:r>
          </a:p>
          <a:p>
            <a:pPr algn="ctr" defTabSz="609576"/>
            <a:endParaRPr lang="en-US" altLang="zh-CN" sz="20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金山云不支持完整的</a:t>
            </a:r>
            <a:r>
              <a:rPr lang="en-US" altLang="zh-CN" sz="1200" dirty="0" err="1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GoldenImage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镜像和自动化部署方案 </a:t>
            </a:r>
            <a:endParaRPr lang="en-US" altLang="zh-CN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各工程独立更新，</a:t>
            </a: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版本确定耗时</a:t>
            </a:r>
            <a:endParaRPr lang="en-US" altLang="zh-CN" sz="1200" dirty="0">
              <a:solidFill>
                <a:srgbClr val="FF0000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根据用户环境差异</a:t>
            </a: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人工修改配置耗时</a:t>
            </a:r>
            <a:endParaRPr lang="en-US" altLang="zh-CN" sz="1200" dirty="0">
              <a:solidFill>
                <a:srgbClr val="FF0000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人工安装，操作规范性</a:t>
            </a:r>
            <a:r>
              <a:rPr lang="en-US" altLang="zh-CN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安全性</a:t>
            </a: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难以统一管理</a:t>
            </a:r>
            <a:endParaRPr lang="en-US" altLang="zh-CN" sz="1200" dirty="0">
              <a:solidFill>
                <a:srgbClr val="FF0000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业务扩张</a:t>
            </a:r>
            <a:r>
              <a:rPr lang="zh-CN" altLang="en-US" sz="1200" dirty="0">
                <a:solidFill>
                  <a:srgbClr val="FFFFFF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后，扩大</a:t>
            </a:r>
            <a:r>
              <a:rPr lang="en-US" altLang="zh-CN" sz="1200" dirty="0">
                <a:solidFill>
                  <a:srgbClr val="FFFFFF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zh-CN" altLang="en-US" sz="1200" dirty="0">
                <a:solidFill>
                  <a:srgbClr val="FFFFFF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培训</a:t>
            </a:r>
            <a:r>
              <a:rPr lang="zh-CN" altLang="en-US" sz="1200" dirty="0">
                <a:solidFill>
                  <a:srgbClr val="FF0000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技术团队投入大</a:t>
            </a:r>
            <a:r>
              <a:rPr lang="zh-CN" altLang="en-US" sz="1200" dirty="0">
                <a:solidFill>
                  <a:srgbClr val="FFFFFF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     </a:t>
            </a:r>
            <a:endParaRPr lang="en-US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C7D2AB-A4D5-0345-82F4-AABCC6BEA565}"/>
              </a:ext>
            </a:extLst>
          </p:cNvPr>
          <p:cNvSpPr/>
          <p:nvPr/>
        </p:nvSpPr>
        <p:spPr>
          <a:xfrm>
            <a:off x="2481943" y="3338329"/>
            <a:ext cx="3020761" cy="292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09576"/>
            <a:r>
              <a:rPr lang="en-US" sz="2000" dirty="0" err="1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部署特点</a:t>
            </a:r>
            <a:endParaRPr lang="en-US" sz="20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defTabSz="609576"/>
            <a:r>
              <a:rPr lang="en-US" altLang="zh-CN" sz="20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	</a:t>
            </a: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zh-CN" altLang="en-CN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机械化</a:t>
            </a: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部署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，批量复制</a:t>
            </a:r>
            <a:endParaRPr lang="en-US" altLang="zh-CN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部署需求差异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导致的部署过程差异</a:t>
            </a:r>
            <a:endParaRPr lang="en-US" altLang="zh-CN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defTabSz="6095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用户环境差异</a:t>
            </a:r>
            <a:r>
              <a:rPr lang="zh-CN" altLang="en-US" sz="12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导致人工介入</a:t>
            </a:r>
            <a:endParaRPr lang="en-US" sz="12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735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F3EE-C062-A847-9982-D7B4975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3" y="274997"/>
            <a:ext cx="11652356" cy="8996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工作分解：步骤一</a:t>
            </a:r>
            <a:br>
              <a:rPr lang="en-CN" dirty="0"/>
            </a:br>
            <a:endParaRPr lang="en-CN" dirty="0"/>
          </a:p>
        </p:txBody>
      </p:sp>
      <p:pic>
        <p:nvPicPr>
          <p:cNvPr id="3" name="图片 5">
            <a:extLst>
              <a:ext uri="{FF2B5EF4-FFF2-40B4-BE49-F238E27FC236}">
                <a16:creationId xmlns:a16="http://schemas.microsoft.com/office/drawing/2014/main" id="{49A4047F-EA35-944D-BEAD-6CA71281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893535"/>
            <a:ext cx="6934232" cy="3294774"/>
          </a:xfrm>
          <a:prstGeom prst="rect">
            <a:avLst/>
          </a:prstGeom>
        </p:spPr>
      </p:pic>
      <p:sp>
        <p:nvSpPr>
          <p:cNvPr id="4" name="矩形 217">
            <a:extLst>
              <a:ext uri="{FF2B5EF4-FFF2-40B4-BE49-F238E27FC236}">
                <a16:creationId xmlns:a16="http://schemas.microsoft.com/office/drawing/2014/main" id="{A6E7D9FE-0173-CA4D-A444-3FF010DD137E}"/>
              </a:ext>
            </a:extLst>
          </p:cNvPr>
          <p:cNvSpPr/>
          <p:nvPr/>
        </p:nvSpPr>
        <p:spPr>
          <a:xfrm>
            <a:off x="7515366" y="2221992"/>
            <a:ext cx="3544779" cy="2835111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网络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环境构建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网络环境规划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公有子网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/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私有子网创建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网络安全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应用环境构建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应用服务器集群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消息服务器集群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数据库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/Redis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集群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环境测试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连通性测试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集群切换功能测试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6DE84-2CA8-324C-8689-CA27C4B68BB5}"/>
              </a:ext>
            </a:extLst>
          </p:cNvPr>
          <p:cNvSpPr txBox="1"/>
          <p:nvPr/>
        </p:nvSpPr>
        <p:spPr>
          <a:xfrm>
            <a:off x="7728857" y="155245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基础架构搭建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solidFill>
                <a:srgbClr val="FF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488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F3EE-C062-A847-9982-D7B4975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3" y="274997"/>
            <a:ext cx="11652356" cy="8996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dirty="0"/>
              <a:t>工作分解</a:t>
            </a:r>
            <a:r>
              <a:rPr lang="zh-CN" altLang="en-US" dirty="0"/>
              <a:t>：</a:t>
            </a:r>
            <a:r>
              <a:rPr lang="zh-CN" altLang="en-US" sz="3200" dirty="0"/>
              <a:t>步骤二</a:t>
            </a:r>
            <a:br>
              <a:rPr lang="en-CN" dirty="0"/>
            </a:br>
            <a:endParaRPr lang="en-CN" dirty="0"/>
          </a:p>
        </p:txBody>
      </p:sp>
      <p:sp>
        <p:nvSpPr>
          <p:cNvPr id="4" name="矩形 217">
            <a:extLst>
              <a:ext uri="{FF2B5EF4-FFF2-40B4-BE49-F238E27FC236}">
                <a16:creationId xmlns:a16="http://schemas.microsoft.com/office/drawing/2014/main" id="{A6E7D9FE-0173-CA4D-A444-3FF010DD137E}"/>
              </a:ext>
            </a:extLst>
          </p:cNvPr>
          <p:cNvSpPr/>
          <p:nvPr/>
        </p:nvSpPr>
        <p:spPr>
          <a:xfrm>
            <a:off x="7515366" y="2221992"/>
            <a:ext cx="3544779" cy="1911781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业务服务部署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软件安装 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–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 </a:t>
            </a:r>
            <a:r>
              <a:rPr lang="en-US" altLang="zh-CN" sz="1000" kern="0" dirty="0" err="1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vm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镜像拉取 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–K8S</a:t>
            </a:r>
          </a:p>
          <a:p>
            <a:pPr marL="28572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服务测试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业务服务逐项测试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报错排查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根据</a:t>
            </a:r>
            <a:r>
              <a:rPr lang="en-US" altLang="zh-CN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IP</a:t>
            </a:r>
            <a:r>
              <a:rPr lang="zh-CN" altLang="en-US" sz="1000" kern="0" dirty="0">
                <a:latin typeface="Microsoft YaHei" charset="-122"/>
                <a:ea typeface="Microsoft YaHei" charset="-122"/>
                <a:cs typeface="Microsoft YaHei" charset="-122"/>
                <a:sym typeface="Helvetica Neue" panose="02000503000000020004"/>
              </a:rPr>
              <a:t>地址修改配置文件</a:t>
            </a: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  <a:p>
            <a:pPr marL="742921" lvl="1" indent="-285721" defTabSz="30794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000" kern="0" dirty="0">
              <a:latin typeface="Microsoft YaHei" charset="-122"/>
              <a:ea typeface="Microsoft YaHei" charset="-122"/>
              <a:cs typeface="Microsoft YaHei" charset="-122"/>
              <a:sym typeface="Helvetica Neue" panose="020005030000000200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6DE84-2CA8-324C-8689-CA27C4B68BB5}"/>
              </a:ext>
            </a:extLst>
          </p:cNvPr>
          <p:cNvSpPr txBox="1"/>
          <p:nvPr/>
        </p:nvSpPr>
        <p:spPr>
          <a:xfrm>
            <a:off x="7728857" y="155245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应用环境部署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</a:t>
            </a:r>
            <a:r>
              <a:rPr lang="zh-CN" altLang="en-US" sz="20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solidFill>
                <a:srgbClr val="FF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" name="组 3">
            <a:extLst>
              <a:ext uri="{FF2B5EF4-FFF2-40B4-BE49-F238E27FC236}">
                <a16:creationId xmlns:a16="http://schemas.microsoft.com/office/drawing/2014/main" id="{FC8AD2E0-6F6B-034C-85A2-D129F2161438}"/>
              </a:ext>
            </a:extLst>
          </p:cNvPr>
          <p:cNvGrpSpPr>
            <a:grpSpLocks noChangeAspect="1"/>
          </p:cNvGrpSpPr>
          <p:nvPr/>
        </p:nvGrpSpPr>
        <p:grpSpPr>
          <a:xfrm>
            <a:off x="529771" y="1402658"/>
            <a:ext cx="6510451" cy="4473778"/>
            <a:chOff x="2543935" y="966737"/>
            <a:chExt cx="6244456" cy="4290998"/>
          </a:xfrm>
        </p:grpSpPr>
        <p:sp>
          <p:nvSpPr>
            <p:cNvPr id="7" name="矩形 166">
              <a:extLst>
                <a:ext uri="{FF2B5EF4-FFF2-40B4-BE49-F238E27FC236}">
                  <a16:creationId xmlns:a16="http://schemas.microsoft.com/office/drawing/2014/main" id="{7703DC02-861A-2B41-908C-CB6A22AC0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52278" y="966737"/>
              <a:ext cx="4946421" cy="382290"/>
            </a:xfrm>
            <a:prstGeom prst="rect">
              <a:avLst/>
            </a:prstGeom>
            <a:solidFill>
              <a:srgbClr val="00A2FF">
                <a:lumMod val="60000"/>
                <a:lumOff val="40000"/>
              </a:srgbClr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 anchorCtr="0"/>
            <a:lstStyle/>
            <a:p>
              <a:pPr algn="ctr" defTabSz="914309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端应用（</a:t>
              </a:r>
              <a:r>
                <a:rPr kumimoji="1" lang="en-US" altLang="zh-CN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IOS</a:t>
              </a: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</a:t>
              </a:r>
              <a:r>
                <a:rPr kumimoji="1" lang="en-US" altLang="zh-CN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Android</a:t>
              </a: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、桌面、</a:t>
              </a:r>
              <a:r>
                <a:rPr kumimoji="1" lang="en-US" altLang="zh-CN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PC</a:t>
              </a: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）</a:t>
              </a:r>
            </a:p>
          </p:txBody>
        </p:sp>
        <p:sp>
          <p:nvSpPr>
            <p:cNvPr id="8" name="矩形 167">
              <a:extLst>
                <a:ext uri="{FF2B5EF4-FFF2-40B4-BE49-F238E27FC236}">
                  <a16:creationId xmlns:a16="http://schemas.microsoft.com/office/drawing/2014/main" id="{8A97E47E-E391-A746-AC8A-05A3B0FD78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0118" y="2189632"/>
              <a:ext cx="4168585" cy="1584000"/>
            </a:xfrm>
            <a:prstGeom prst="rect">
              <a:avLst/>
            </a:prstGeom>
            <a:solidFill>
              <a:srgbClr val="00A2FF">
                <a:lumMod val="60000"/>
                <a:lumOff val="40000"/>
              </a:srgbClr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业务服务</a:t>
              </a:r>
            </a:p>
          </p:txBody>
        </p:sp>
        <p:sp>
          <p:nvSpPr>
            <p:cNvPr id="9" name="矩形 168">
              <a:extLst>
                <a:ext uri="{FF2B5EF4-FFF2-40B4-BE49-F238E27FC236}">
                  <a16:creationId xmlns:a16="http://schemas.microsoft.com/office/drawing/2014/main" id="{07A87D19-5643-E74A-847E-0E07FFE3AF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0117" y="1571372"/>
              <a:ext cx="4158781" cy="396000"/>
            </a:xfrm>
            <a:prstGeom prst="rect">
              <a:avLst/>
            </a:prstGeom>
            <a:solidFill>
              <a:srgbClr val="5833D9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接入服务</a:t>
              </a:r>
            </a:p>
          </p:txBody>
        </p:sp>
        <p:sp>
          <p:nvSpPr>
            <p:cNvPr id="10" name="矩形 169">
              <a:extLst>
                <a:ext uri="{FF2B5EF4-FFF2-40B4-BE49-F238E27FC236}">
                  <a16:creationId xmlns:a16="http://schemas.microsoft.com/office/drawing/2014/main" id="{1CDAA9F6-C2A7-7A40-B9BE-BAFDA2B6C3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3689" y="1684909"/>
              <a:ext cx="1080000" cy="252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应用接入网关</a:t>
              </a:r>
            </a:p>
          </p:txBody>
        </p:sp>
        <p:sp>
          <p:nvSpPr>
            <p:cNvPr id="11" name="矩形 170">
              <a:extLst>
                <a:ext uri="{FF2B5EF4-FFF2-40B4-BE49-F238E27FC236}">
                  <a16:creationId xmlns:a16="http://schemas.microsoft.com/office/drawing/2014/main" id="{87EBB134-6FEB-B749-85E4-D0E546E993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4552" y="1684909"/>
              <a:ext cx="1080000" cy="252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API</a:t>
              </a: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网关</a:t>
              </a:r>
            </a:p>
          </p:txBody>
        </p:sp>
        <p:sp>
          <p:nvSpPr>
            <p:cNvPr id="12" name="矩形 171">
              <a:extLst>
                <a:ext uri="{FF2B5EF4-FFF2-40B4-BE49-F238E27FC236}">
                  <a16:creationId xmlns:a16="http://schemas.microsoft.com/office/drawing/2014/main" id="{DE775BC9-EECE-544B-8739-08AC36625B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1443" y="2437495"/>
              <a:ext cx="1263021" cy="1272843"/>
            </a:xfrm>
            <a:prstGeom prst="rect">
              <a:avLst/>
            </a:prstGeom>
            <a:solidFill>
              <a:srgbClr val="2A98E7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业务服务</a:t>
              </a:r>
              <a:r>
                <a:rPr kumimoji="1" lang="en-US" altLang="zh-CN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2</a:t>
              </a:r>
              <a:endParaRPr kumimoji="1" lang="zh-CN" altLang="en-US" sz="1000" kern="0" dirty="0">
                <a:solidFill>
                  <a:srgbClr val="434343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13" name="矩形 172">
              <a:extLst>
                <a:ext uri="{FF2B5EF4-FFF2-40B4-BE49-F238E27FC236}">
                  <a16:creationId xmlns:a16="http://schemas.microsoft.com/office/drawing/2014/main" id="{6A061589-BAF1-6D42-BF30-AC14A7277A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44085" y="2829640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14" name="矩形 173">
              <a:extLst>
                <a:ext uri="{FF2B5EF4-FFF2-40B4-BE49-F238E27FC236}">
                  <a16:creationId xmlns:a16="http://schemas.microsoft.com/office/drawing/2014/main" id="{A85A216F-1553-6E42-9C17-B57C3F23B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3425" y="2877932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前端服务</a:t>
              </a:r>
            </a:p>
          </p:txBody>
        </p:sp>
        <p:sp>
          <p:nvSpPr>
            <p:cNvPr id="15" name="矩形 174">
              <a:extLst>
                <a:ext uri="{FF2B5EF4-FFF2-40B4-BE49-F238E27FC236}">
                  <a16:creationId xmlns:a16="http://schemas.microsoft.com/office/drawing/2014/main" id="{1858E463-72F1-8A45-ADFA-882D806D3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587" y="3312916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16" name="矩形 175">
              <a:extLst>
                <a:ext uri="{FF2B5EF4-FFF2-40B4-BE49-F238E27FC236}">
                  <a16:creationId xmlns:a16="http://schemas.microsoft.com/office/drawing/2014/main" id="{E74CB1E3-CA52-F945-A692-0454881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927" y="3361208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后端服务</a:t>
              </a:r>
            </a:p>
          </p:txBody>
        </p:sp>
        <p:sp>
          <p:nvSpPr>
            <p:cNvPr id="17" name="矩形 176">
              <a:extLst>
                <a:ext uri="{FF2B5EF4-FFF2-40B4-BE49-F238E27FC236}">
                  <a16:creationId xmlns:a16="http://schemas.microsoft.com/office/drawing/2014/main" id="{43E7EDED-C5AB-4E42-A73B-17DE53AD77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8659" y="2446873"/>
              <a:ext cx="1263021" cy="1272843"/>
            </a:xfrm>
            <a:prstGeom prst="rect">
              <a:avLst/>
            </a:prstGeom>
            <a:solidFill>
              <a:srgbClr val="2A98E7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业务服务</a:t>
              </a:r>
              <a:r>
                <a:rPr kumimoji="1" lang="en-US" altLang="zh-CN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N</a:t>
              </a:r>
              <a:endParaRPr kumimoji="1" lang="zh-CN" altLang="en-US" sz="1000" kern="0" dirty="0">
                <a:solidFill>
                  <a:srgbClr val="434343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18" name="矩形 177">
              <a:extLst>
                <a:ext uri="{FF2B5EF4-FFF2-40B4-BE49-F238E27FC236}">
                  <a16:creationId xmlns:a16="http://schemas.microsoft.com/office/drawing/2014/main" id="{AC141DBA-E60D-C448-A7C4-B8B78AFB6D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1300" y="2839018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19" name="矩形 178">
              <a:extLst>
                <a:ext uri="{FF2B5EF4-FFF2-40B4-BE49-F238E27FC236}">
                  <a16:creationId xmlns:a16="http://schemas.microsoft.com/office/drawing/2014/main" id="{7C556136-FD15-4143-95C2-86F07A898E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640" y="2887310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前端服务</a:t>
              </a:r>
            </a:p>
          </p:txBody>
        </p:sp>
        <p:sp>
          <p:nvSpPr>
            <p:cNvPr id="20" name="矩形 179">
              <a:extLst>
                <a:ext uri="{FF2B5EF4-FFF2-40B4-BE49-F238E27FC236}">
                  <a16:creationId xmlns:a16="http://schemas.microsoft.com/office/drawing/2014/main" id="{F685C9CA-CF65-A34D-AF4C-76A0030BB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6802" y="3322294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21" name="矩形 180">
              <a:extLst>
                <a:ext uri="{FF2B5EF4-FFF2-40B4-BE49-F238E27FC236}">
                  <a16:creationId xmlns:a16="http://schemas.microsoft.com/office/drawing/2014/main" id="{7AE3001E-02EF-B843-9771-F146D78049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6142" y="3370586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后端服务</a:t>
              </a:r>
            </a:p>
          </p:txBody>
        </p:sp>
        <p:sp>
          <p:nvSpPr>
            <p:cNvPr id="22" name="矩形 181">
              <a:extLst>
                <a:ext uri="{FF2B5EF4-FFF2-40B4-BE49-F238E27FC236}">
                  <a16:creationId xmlns:a16="http://schemas.microsoft.com/office/drawing/2014/main" id="{8AB05FA3-71AD-FA43-B344-BC62855E5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6083" y="2437492"/>
              <a:ext cx="1263021" cy="1272843"/>
            </a:xfrm>
            <a:prstGeom prst="rect">
              <a:avLst/>
            </a:prstGeom>
            <a:solidFill>
              <a:srgbClr val="2A98E7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业务服务</a:t>
              </a:r>
              <a:r>
                <a:rPr kumimoji="1" lang="en-US" altLang="zh-CN" sz="10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1</a:t>
              </a:r>
              <a:endParaRPr kumimoji="1" lang="zh-CN" altLang="en-US" sz="1000" kern="0" dirty="0">
                <a:solidFill>
                  <a:srgbClr val="434343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23" name="矩形 182">
              <a:extLst>
                <a:ext uri="{FF2B5EF4-FFF2-40B4-BE49-F238E27FC236}">
                  <a16:creationId xmlns:a16="http://schemas.microsoft.com/office/drawing/2014/main" id="{B47510F9-DDDC-A54F-BB68-D35F0334E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8726" y="2829639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24" name="矩形 183">
              <a:extLst>
                <a:ext uri="{FF2B5EF4-FFF2-40B4-BE49-F238E27FC236}">
                  <a16:creationId xmlns:a16="http://schemas.microsoft.com/office/drawing/2014/main" id="{180C7A65-9791-074F-84C6-909E300D6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8066" y="2877931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前端服务</a:t>
              </a:r>
            </a:p>
          </p:txBody>
        </p:sp>
        <p:sp>
          <p:nvSpPr>
            <p:cNvPr id="25" name="矩形 184">
              <a:extLst>
                <a:ext uri="{FF2B5EF4-FFF2-40B4-BE49-F238E27FC236}">
                  <a16:creationId xmlns:a16="http://schemas.microsoft.com/office/drawing/2014/main" id="{0DE549C9-BD16-3B45-99A2-1498E7A0A2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4228" y="3312915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签到业务服务</a:t>
              </a:r>
            </a:p>
          </p:txBody>
        </p:sp>
        <p:sp>
          <p:nvSpPr>
            <p:cNvPr id="26" name="矩形 185">
              <a:extLst>
                <a:ext uri="{FF2B5EF4-FFF2-40B4-BE49-F238E27FC236}">
                  <a16:creationId xmlns:a16="http://schemas.microsoft.com/office/drawing/2014/main" id="{0CB3DD3E-282A-FB45-BD64-70C94C59B1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3568" y="3361207"/>
              <a:ext cx="985826" cy="2320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后端服务</a:t>
              </a:r>
            </a:p>
          </p:txBody>
        </p:sp>
        <p:sp>
          <p:nvSpPr>
            <p:cNvPr id="27" name="矩形 186">
              <a:extLst>
                <a:ext uri="{FF2B5EF4-FFF2-40B4-BE49-F238E27FC236}">
                  <a16:creationId xmlns:a16="http://schemas.microsoft.com/office/drawing/2014/main" id="{4818E38D-C935-7945-B81E-832AA3AD3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3942" y="1496734"/>
              <a:ext cx="549505" cy="228013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服务注册</a:t>
              </a:r>
            </a:p>
          </p:txBody>
        </p:sp>
        <p:sp>
          <p:nvSpPr>
            <p:cNvPr id="28" name="矩形 187">
              <a:extLst>
                <a:ext uri="{FF2B5EF4-FFF2-40B4-BE49-F238E27FC236}">
                  <a16:creationId xmlns:a16="http://schemas.microsoft.com/office/drawing/2014/main" id="{6AF5E66B-381D-FB4E-BC9B-2E68BB782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0906" y="1523838"/>
              <a:ext cx="549505" cy="2306944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endParaRPr kumimoji="1" lang="zh-CN" altLang="en-US" sz="10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29" name="TextBox 178">
              <a:extLst>
                <a:ext uri="{FF2B5EF4-FFF2-40B4-BE49-F238E27FC236}">
                  <a16:creationId xmlns:a16="http://schemas.microsoft.com/office/drawing/2014/main" id="{3EE81443-6196-3043-86BD-F369C212332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7717" y="2317728"/>
              <a:ext cx="614632" cy="423273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/>
            <a:p>
              <a:pPr defTabSz="307944" hangingPunct="0">
                <a:lnSpc>
                  <a:spcPct val="130000"/>
                </a:lnSpc>
                <a:buClr>
                  <a:srgbClr val="39ABFB"/>
                </a:buClr>
              </a:pPr>
              <a:r>
                <a:rPr kumimoji="1" lang="zh-CN" altLang="en-US" sz="1200" kern="0" dirty="0">
                  <a:solidFill>
                    <a:srgbClr val="43434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服务注册</a:t>
              </a:r>
              <a:endParaRPr kumimoji="1" lang="en-US" altLang="zh-CN" sz="1200" kern="0" dirty="0">
                <a:solidFill>
                  <a:srgbClr val="43434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  <a:p>
              <a:pPr defTabSz="307944" hangingPunct="0">
                <a:lnSpc>
                  <a:spcPct val="130000"/>
                </a:lnSpc>
                <a:buClr>
                  <a:srgbClr val="39ABFB"/>
                </a:buClr>
              </a:pPr>
              <a:r>
                <a:rPr kumimoji="1" lang="zh-CN" altLang="en-US" sz="1200" kern="0" dirty="0">
                  <a:solidFill>
                    <a:srgbClr val="43434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发现</a:t>
              </a:r>
            </a:p>
          </p:txBody>
        </p:sp>
        <p:cxnSp>
          <p:nvCxnSpPr>
            <p:cNvPr id="30" name="直接箭头连接符 56">
              <a:extLst>
                <a:ext uri="{FF2B5EF4-FFF2-40B4-BE49-F238E27FC236}">
                  <a16:creationId xmlns:a16="http://schemas.microsoft.com/office/drawing/2014/main" id="{45CD74E5-552D-5A41-8FB4-ED76CE942258}"/>
                </a:ext>
              </a:extLst>
            </p:cNvPr>
            <p:cNvCxnSpPr>
              <a:cxnSpLocks noChangeAspect="1"/>
              <a:stCxn id="12" idx="1"/>
            </p:cNvCxnSpPr>
            <p:nvPr/>
          </p:nvCxnSpPr>
          <p:spPr>
            <a:xfrm flipH="1">
              <a:off x="3160412" y="1769372"/>
              <a:ext cx="16970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6BA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31" name="直接箭头连接符 57">
              <a:extLst>
                <a:ext uri="{FF2B5EF4-FFF2-40B4-BE49-F238E27FC236}">
                  <a16:creationId xmlns:a16="http://schemas.microsoft.com/office/drawing/2014/main" id="{8BB144CE-1701-D442-A264-36C2C928CD1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160412" y="2875312"/>
              <a:ext cx="202421" cy="5028"/>
            </a:xfrm>
            <a:prstGeom prst="straightConnector1">
              <a:avLst/>
            </a:prstGeom>
            <a:noFill/>
            <a:ln w="19050" cap="flat" cmpd="sng" algn="ctr">
              <a:solidFill>
                <a:srgbClr val="0076BA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32" name="矩形 191">
              <a:extLst>
                <a:ext uri="{FF2B5EF4-FFF2-40B4-BE49-F238E27FC236}">
                  <a16:creationId xmlns:a16="http://schemas.microsoft.com/office/drawing/2014/main" id="{CDFCD1B1-9534-CF41-BEA3-F85314100B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0333" y="966737"/>
              <a:ext cx="1188058" cy="429099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t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基础设施</a:t>
              </a:r>
            </a:p>
          </p:txBody>
        </p:sp>
        <p:cxnSp>
          <p:nvCxnSpPr>
            <p:cNvPr id="33" name="直接箭头连接符 60">
              <a:extLst>
                <a:ext uri="{FF2B5EF4-FFF2-40B4-BE49-F238E27FC236}">
                  <a16:creationId xmlns:a16="http://schemas.microsoft.com/office/drawing/2014/main" id="{5768F436-E70E-4641-882B-CE4CC6D39E3E}"/>
                </a:ext>
              </a:extLst>
            </p:cNvPr>
            <p:cNvCxnSpPr>
              <a:cxnSpLocks noChangeAspect="1"/>
              <a:endCxn id="12" idx="0"/>
            </p:cNvCxnSpPr>
            <p:nvPr/>
          </p:nvCxnSpPr>
          <p:spPr>
            <a:xfrm flipH="1">
              <a:off x="5409502" y="1349029"/>
              <a:ext cx="4902" cy="222345"/>
            </a:xfrm>
            <a:prstGeom prst="straightConnector1">
              <a:avLst/>
            </a:prstGeom>
            <a:noFill/>
            <a:ln w="19050" cap="flat" cmpd="sng" algn="ctr">
              <a:solidFill>
                <a:srgbClr val="0076BA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34" name="直接箭头连接符 61">
              <a:extLst>
                <a:ext uri="{FF2B5EF4-FFF2-40B4-BE49-F238E27FC236}">
                  <a16:creationId xmlns:a16="http://schemas.microsoft.com/office/drawing/2014/main" id="{3F6D3B7A-9F09-304F-BB35-B0A3F7EBDFDE}"/>
                </a:ext>
              </a:extLst>
            </p:cNvPr>
            <p:cNvCxnSpPr>
              <a:cxnSpLocks noChangeAspect="1"/>
              <a:stCxn id="12" idx="2"/>
              <a:endCxn id="11" idx="0"/>
            </p:cNvCxnSpPr>
            <p:nvPr/>
          </p:nvCxnSpPr>
          <p:spPr>
            <a:xfrm>
              <a:off x="5409508" y="1967372"/>
              <a:ext cx="4903" cy="222260"/>
            </a:xfrm>
            <a:prstGeom prst="straightConnector1">
              <a:avLst/>
            </a:prstGeom>
            <a:noFill/>
            <a:ln w="19050" cap="flat" cmpd="sng" algn="ctr">
              <a:solidFill>
                <a:srgbClr val="0076BA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35" name="TextBox 186">
              <a:extLst>
                <a:ext uri="{FF2B5EF4-FFF2-40B4-BE49-F238E27FC236}">
                  <a16:creationId xmlns:a16="http://schemas.microsoft.com/office/drawing/2014/main" id="{CBF21742-925B-8A4A-831A-B093543BF3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04657" y="1290000"/>
              <a:ext cx="1589682" cy="238202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/>
            <a:p>
              <a:pPr defTabSz="307944" hangingPunct="0">
                <a:lnSpc>
                  <a:spcPct val="130000"/>
                </a:lnSpc>
                <a:buClr>
                  <a:srgbClr val="39ABFB"/>
                </a:buClr>
              </a:pPr>
              <a:r>
                <a:rPr kumimoji="1" lang="en-US" altLang="zh-CN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https</a:t>
              </a:r>
              <a:r>
                <a:rPr kumimoji="1" lang="zh-CN" altLang="en-US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</a:t>
              </a:r>
              <a:r>
                <a:rPr kumimoji="1" lang="en-US" altLang="zh-CN" sz="1200" kern="0" dirty="0" err="1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tcp</a:t>
              </a:r>
              <a:r>
                <a:rPr kumimoji="1" lang="zh-CN" altLang="en-US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</a:t>
              </a:r>
              <a:r>
                <a:rPr kumimoji="1" lang="en-US" altLang="zh-CN" sz="1200" kern="0" dirty="0" err="1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oauth</a:t>
              </a:r>
              <a:endParaRPr kumimoji="1" lang="zh-CN" altLang="en-US" sz="1200" kern="0" dirty="0">
                <a:solidFill>
                  <a:srgbClr val="00A2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36" name="TextBox 187">
              <a:extLst>
                <a:ext uri="{FF2B5EF4-FFF2-40B4-BE49-F238E27FC236}">
                  <a16:creationId xmlns:a16="http://schemas.microsoft.com/office/drawing/2014/main" id="{8442BC1E-ABED-234F-B005-E208C5C777F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90131" y="1910644"/>
              <a:ext cx="1413422" cy="238202"/>
            </a:xfrm>
            <a:prstGeom prst="rect">
              <a:avLst/>
            </a:prstGeom>
            <a:noFill/>
          </p:spPr>
          <p:txBody>
            <a:bodyPr wrap="square" lIns="91416" tIns="45708" rIns="91416" bIns="45708" rtlCol="0">
              <a:spAutoFit/>
            </a:bodyPr>
            <a:lstStyle/>
            <a:p>
              <a:pPr defTabSz="307944" hangingPunct="0">
                <a:lnSpc>
                  <a:spcPct val="130000"/>
                </a:lnSpc>
                <a:buClr>
                  <a:srgbClr val="39ABFB"/>
                </a:buClr>
              </a:pPr>
              <a:r>
                <a:rPr kumimoji="1" lang="en-US" altLang="zh-CN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Restful</a:t>
              </a:r>
              <a:r>
                <a:rPr kumimoji="1" lang="zh-CN" altLang="en-US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、</a:t>
              </a:r>
              <a:r>
                <a:rPr kumimoji="1" lang="en-US" altLang="zh-CN" sz="1200" kern="0" dirty="0">
                  <a:solidFill>
                    <a:srgbClr val="00A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RPC</a:t>
              </a:r>
              <a:endParaRPr kumimoji="1" lang="zh-CN" altLang="en-US" sz="1200" kern="0" dirty="0">
                <a:solidFill>
                  <a:srgbClr val="00A2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37" name="矩形 196">
              <a:extLst>
                <a:ext uri="{FF2B5EF4-FFF2-40B4-BE49-F238E27FC236}">
                  <a16:creationId xmlns:a16="http://schemas.microsoft.com/office/drawing/2014/main" id="{A454BA57-156A-F348-97DC-CFE489967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1340384"/>
              <a:ext cx="984515" cy="2881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安全管理</a:t>
              </a:r>
            </a:p>
          </p:txBody>
        </p:sp>
        <p:sp>
          <p:nvSpPr>
            <p:cNvPr id="38" name="矩形 197">
              <a:extLst>
                <a:ext uri="{FF2B5EF4-FFF2-40B4-BE49-F238E27FC236}">
                  <a16:creationId xmlns:a16="http://schemas.microsoft.com/office/drawing/2014/main" id="{95793350-53F4-A845-B6BF-DF3CB62681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3804925"/>
              <a:ext cx="984515" cy="29659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链路跟踪系统</a:t>
              </a:r>
            </a:p>
          </p:txBody>
        </p:sp>
        <p:sp>
          <p:nvSpPr>
            <p:cNvPr id="39" name="矩形 198">
              <a:extLst>
                <a:ext uri="{FF2B5EF4-FFF2-40B4-BE49-F238E27FC236}">
                  <a16:creationId xmlns:a16="http://schemas.microsoft.com/office/drawing/2014/main" id="{BBEED806-1F89-5142-8BFC-DBE094EBC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3305258"/>
              <a:ext cx="984515" cy="29659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日志分析中心</a:t>
              </a:r>
            </a:p>
          </p:txBody>
        </p:sp>
        <p:sp>
          <p:nvSpPr>
            <p:cNvPr id="40" name="矩形 199">
              <a:extLst>
                <a:ext uri="{FF2B5EF4-FFF2-40B4-BE49-F238E27FC236}">
                  <a16:creationId xmlns:a16="http://schemas.microsoft.com/office/drawing/2014/main" id="{AAFFF57B-5099-8B45-87C4-22290CEF6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2322824"/>
              <a:ext cx="984515" cy="2881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数据运营平台</a:t>
              </a:r>
            </a:p>
          </p:txBody>
        </p:sp>
        <p:sp>
          <p:nvSpPr>
            <p:cNvPr id="41" name="矩形 200">
              <a:extLst>
                <a:ext uri="{FF2B5EF4-FFF2-40B4-BE49-F238E27FC236}">
                  <a16:creationId xmlns:a16="http://schemas.microsoft.com/office/drawing/2014/main" id="{F1EF80EE-57AF-5547-9CC9-109069C12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4304598"/>
              <a:ext cx="984515" cy="28670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监控平台</a:t>
              </a:r>
            </a:p>
          </p:txBody>
        </p:sp>
        <p:sp>
          <p:nvSpPr>
            <p:cNvPr id="42" name="矩形 201">
              <a:extLst>
                <a:ext uri="{FF2B5EF4-FFF2-40B4-BE49-F238E27FC236}">
                  <a16:creationId xmlns:a16="http://schemas.microsoft.com/office/drawing/2014/main" id="{0387B87C-1F5F-844D-9B92-D4B681ABCA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1831604"/>
              <a:ext cx="984515" cy="2881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配置管理平台</a:t>
              </a:r>
            </a:p>
          </p:txBody>
        </p:sp>
        <p:sp>
          <p:nvSpPr>
            <p:cNvPr id="43" name="矩形 202">
              <a:extLst>
                <a:ext uri="{FF2B5EF4-FFF2-40B4-BE49-F238E27FC236}">
                  <a16:creationId xmlns:a16="http://schemas.microsoft.com/office/drawing/2014/main" id="{274D53AF-3A1E-6844-A738-3819EBD4FE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4794381"/>
              <a:ext cx="984515" cy="30618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管理控制台</a:t>
              </a:r>
            </a:p>
          </p:txBody>
        </p:sp>
        <p:sp>
          <p:nvSpPr>
            <p:cNvPr id="44" name="矩形 203">
              <a:extLst>
                <a:ext uri="{FF2B5EF4-FFF2-40B4-BE49-F238E27FC236}">
                  <a16:creationId xmlns:a16="http://schemas.microsoft.com/office/drawing/2014/main" id="{39E7CC2F-FCE6-D042-B00C-EB46F6591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3935" y="3888877"/>
              <a:ext cx="4991990" cy="648335"/>
            </a:xfrm>
            <a:prstGeom prst="rect">
              <a:avLst/>
            </a:prstGeom>
            <a:solidFill>
              <a:srgbClr val="00A2FF">
                <a:lumMod val="60000"/>
                <a:lumOff val="40000"/>
              </a:srgbClr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t" anchorCtr="0"/>
            <a:lstStyle/>
            <a:p>
              <a:pPr algn="ctr" defTabSz="457154">
                <a:lnSpc>
                  <a:spcPct val="130000"/>
                </a:lnSpc>
                <a:defRPr/>
              </a:pPr>
              <a:endParaRPr kumimoji="1" lang="zh-CN" altLang="en-US" sz="10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45" name="罐形 36">
              <a:extLst>
                <a:ext uri="{FF2B5EF4-FFF2-40B4-BE49-F238E27FC236}">
                  <a16:creationId xmlns:a16="http://schemas.microsoft.com/office/drawing/2014/main" id="{314DB1C8-BBDB-3F4F-88D0-6887FEDAA6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056" y="3962565"/>
              <a:ext cx="869829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MySql</a:t>
              </a:r>
            </a:p>
          </p:txBody>
        </p:sp>
        <p:sp>
          <p:nvSpPr>
            <p:cNvPr id="46" name="矩形 205">
              <a:extLst>
                <a:ext uri="{FF2B5EF4-FFF2-40B4-BE49-F238E27FC236}">
                  <a16:creationId xmlns:a16="http://schemas.microsoft.com/office/drawing/2014/main" id="{A1CE6A51-C6BF-BE45-9B79-507FD0A54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3935" y="4936621"/>
              <a:ext cx="4986276" cy="308610"/>
            </a:xfrm>
            <a:prstGeom prst="rect">
              <a:avLst/>
            </a:prstGeom>
            <a:solidFill>
              <a:srgbClr val="00A2FF">
                <a:lumMod val="60000"/>
                <a:lumOff val="40000"/>
              </a:srgbClr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t" anchorCtr="0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基础设施（虚拟化</a:t>
              </a:r>
              <a:r>
                <a:rPr kumimoji="1" lang="en-US" altLang="zh-CN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+</a:t>
              </a:r>
              <a:r>
                <a:rPr kumimoji="1" lang="zh-CN" altLang="en-US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物理机</a:t>
              </a:r>
              <a:r>
                <a:rPr kumimoji="1" lang="en-US" altLang="zh-CN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+</a:t>
              </a:r>
              <a:r>
                <a:rPr kumimoji="1" lang="zh-CN" altLang="en-US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网络）</a:t>
              </a:r>
            </a:p>
          </p:txBody>
        </p:sp>
        <p:sp>
          <p:nvSpPr>
            <p:cNvPr id="47" name="罐形 36">
              <a:extLst>
                <a:ext uri="{FF2B5EF4-FFF2-40B4-BE49-F238E27FC236}">
                  <a16:creationId xmlns:a16="http://schemas.microsoft.com/office/drawing/2014/main" id="{CFE40663-2657-F74D-9368-B3BF76CE5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0131" y="4235905"/>
              <a:ext cx="828899" cy="25590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Mongo</a:t>
              </a:r>
            </a:p>
          </p:txBody>
        </p:sp>
        <p:sp>
          <p:nvSpPr>
            <p:cNvPr id="48" name="罐形 36">
              <a:extLst>
                <a:ext uri="{FF2B5EF4-FFF2-40B4-BE49-F238E27FC236}">
                  <a16:creationId xmlns:a16="http://schemas.microsoft.com/office/drawing/2014/main" id="{A7625316-46F9-5140-8A85-E8BBB3EE12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1563" y="4246132"/>
              <a:ext cx="947420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GreenPlum</a:t>
              </a:r>
              <a:endParaRPr kumimoji="1" lang="en-US" altLang="zh-CN" sz="900" kern="0" dirty="0">
                <a:solidFill>
                  <a:srgbClr val="535353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49" name="罐形 36">
              <a:extLst>
                <a:ext uri="{FF2B5EF4-FFF2-40B4-BE49-F238E27FC236}">
                  <a16:creationId xmlns:a16="http://schemas.microsoft.com/office/drawing/2014/main" id="{64E8E9AA-5347-EE4C-8A1B-6C43866FC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037" y="4256570"/>
              <a:ext cx="928512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Redis</a:t>
              </a:r>
            </a:p>
          </p:txBody>
        </p:sp>
        <p:sp>
          <p:nvSpPr>
            <p:cNvPr id="50" name="罐形 36">
              <a:extLst>
                <a:ext uri="{FF2B5EF4-FFF2-40B4-BE49-F238E27FC236}">
                  <a16:creationId xmlns:a16="http://schemas.microsoft.com/office/drawing/2014/main" id="{67AED922-0F1C-6F49-803E-F57C4893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5792" y="4242572"/>
              <a:ext cx="1031715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分布式文件存储</a:t>
              </a:r>
            </a:p>
          </p:txBody>
        </p:sp>
        <p:sp>
          <p:nvSpPr>
            <p:cNvPr id="51" name="罐形 36">
              <a:extLst>
                <a:ext uri="{FF2B5EF4-FFF2-40B4-BE49-F238E27FC236}">
                  <a16:creationId xmlns:a16="http://schemas.microsoft.com/office/drawing/2014/main" id="{4F6C97C2-6330-824D-BFB8-40ED111789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0905" y="3956822"/>
              <a:ext cx="834623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Kafka</a:t>
              </a:r>
            </a:p>
          </p:txBody>
        </p:sp>
        <p:sp>
          <p:nvSpPr>
            <p:cNvPr id="52" name="罐形 36">
              <a:extLst>
                <a:ext uri="{FF2B5EF4-FFF2-40B4-BE49-F238E27FC236}">
                  <a16:creationId xmlns:a16="http://schemas.microsoft.com/office/drawing/2014/main" id="{83567814-7C50-894D-8D3C-7E659C4EE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2375" y="3953641"/>
              <a:ext cx="947420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Hadoop</a:t>
              </a:r>
              <a:endParaRPr kumimoji="1" lang="en-US" altLang="zh-CN" sz="900" kern="0" dirty="0" err="1">
                <a:solidFill>
                  <a:srgbClr val="535353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53" name="罐形 36">
              <a:extLst>
                <a:ext uri="{FF2B5EF4-FFF2-40B4-BE49-F238E27FC236}">
                  <a16:creationId xmlns:a16="http://schemas.microsoft.com/office/drawing/2014/main" id="{F45B91F1-9155-5F49-9D5D-652617EDE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7230" y="3953647"/>
              <a:ext cx="927325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ElasticSearch</a:t>
              </a:r>
            </a:p>
          </p:txBody>
        </p:sp>
        <p:sp>
          <p:nvSpPr>
            <p:cNvPr id="54" name="罐形 36">
              <a:extLst>
                <a:ext uri="{FF2B5EF4-FFF2-40B4-BE49-F238E27FC236}">
                  <a16:creationId xmlns:a16="http://schemas.microsoft.com/office/drawing/2014/main" id="{C518670A-6CA7-534C-AD1B-34212E051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061" y="4256570"/>
              <a:ext cx="873721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RabbitMQ</a:t>
              </a:r>
            </a:p>
          </p:txBody>
        </p:sp>
        <p:sp>
          <p:nvSpPr>
            <p:cNvPr id="55" name="罐形 36">
              <a:extLst>
                <a:ext uri="{FF2B5EF4-FFF2-40B4-BE49-F238E27FC236}">
                  <a16:creationId xmlns:a16="http://schemas.microsoft.com/office/drawing/2014/main" id="{FE331748-AB2E-EC48-B816-F8D01D369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5796" y="3953012"/>
              <a:ext cx="1019015" cy="252095"/>
            </a:xfrm>
            <a:prstGeom prst="can">
              <a:avLst/>
            </a:prstGeom>
            <a:solidFill>
              <a:srgbClr val="FFFFFF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en-US" altLang="zh-CN" sz="9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Z</a:t>
              </a:r>
              <a:r>
                <a:rPr kumimoji="1" lang="en-US" altLang="zh-CN" sz="900" kern="0" dirty="0" err="1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ookeeper</a:t>
              </a:r>
              <a:endParaRPr kumimoji="1" lang="en-US" altLang="zh-CN" sz="900" kern="0" dirty="0">
                <a:solidFill>
                  <a:srgbClr val="535353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endParaRPr>
            </a:p>
          </p:txBody>
        </p:sp>
        <p:sp>
          <p:nvSpPr>
            <p:cNvPr id="56" name="矩形 215">
              <a:extLst>
                <a:ext uri="{FF2B5EF4-FFF2-40B4-BE49-F238E27FC236}">
                  <a16:creationId xmlns:a16="http://schemas.microsoft.com/office/drawing/2014/main" id="{9FBD13E0-0FD0-3A4A-AD81-267B001657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1981" y="2814044"/>
              <a:ext cx="984515" cy="2881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6BA"/>
              </a:solidFill>
              <a:prstDash val="solid"/>
            </a:ln>
            <a:effectLst/>
          </p:spPr>
          <p:txBody>
            <a:bodyPr lIns="91416" tIns="45708" rIns="91416" bIns="45708" rtlCol="0" anchor="ctr"/>
            <a:lstStyle/>
            <a:p>
              <a:pPr algn="ctr" defTabSz="914309" hangingPunct="0">
                <a:lnSpc>
                  <a:spcPct val="130000"/>
                </a:lnSpc>
                <a:defRPr/>
              </a:pPr>
              <a:r>
                <a:rPr kumimoji="1" lang="zh-CN" altLang="en-US" sz="900" kern="0" dirty="0">
                  <a:solidFill>
                    <a:srgbClr val="434343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持续交付与集成</a:t>
              </a:r>
            </a:p>
          </p:txBody>
        </p:sp>
        <p:sp>
          <p:nvSpPr>
            <p:cNvPr id="57" name="矩形 216">
              <a:extLst>
                <a:ext uri="{FF2B5EF4-FFF2-40B4-BE49-F238E27FC236}">
                  <a16:creationId xmlns:a16="http://schemas.microsoft.com/office/drawing/2014/main" id="{36D31582-3EDE-3547-BD47-99742140D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3941" y="4599436"/>
              <a:ext cx="4991989" cy="30861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rgbClr val="00A2FF"/>
              </a:solidFill>
              <a:prstDash val="solid"/>
            </a:ln>
            <a:effectLst/>
          </p:spPr>
          <p:txBody>
            <a:bodyPr lIns="91416" tIns="45708" rIns="91416" bIns="45708" rtlCol="0" anchor="t" anchorCtr="0"/>
            <a:lstStyle/>
            <a:p>
              <a:pPr algn="ctr" defTabSz="457154">
                <a:lnSpc>
                  <a:spcPct val="130000"/>
                </a:lnSpc>
                <a:defRPr/>
              </a:pPr>
              <a:r>
                <a:rPr kumimoji="1" lang="zh-CN" altLang="en-US" sz="1000" kern="0" dirty="0">
                  <a:solidFill>
                    <a:srgbClr val="535353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"/>
                </a:rPr>
                <a:t>容器环境（容器调度、容器网络、容器编排）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5314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F862-5C2F-3D4F-B3D9-17DB2782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AWS一键部署解决方案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D7573-8FBC-5247-9495-97262862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73" y="654162"/>
            <a:ext cx="2882900" cy="304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34253C-7E37-8B4C-8F2C-3F2536CFC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0329" y="2414016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6FFD0D-6CF2-B041-B0A4-BB1E238A9FD4}"/>
              </a:ext>
            </a:extLst>
          </p:cNvPr>
          <p:cNvSpPr/>
          <p:nvPr/>
        </p:nvSpPr>
        <p:spPr>
          <a:xfrm>
            <a:off x="2090128" y="3969185"/>
            <a:ext cx="4882307" cy="2904400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>
                <a:solidFill>
                  <a:schemeClr val="accent4"/>
                </a:solidFill>
              </a:rPr>
              <a:t>北京</a:t>
            </a:r>
            <a:endParaRPr lang="en-US" sz="1200" dirty="0">
              <a:solidFill>
                <a:schemeClr val="accent4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D41F53-DFDB-2445-9F4C-E1168F72A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0129" y="3969185"/>
            <a:ext cx="330200" cy="330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EB65CD-458F-DA43-8070-ABFC9318ECD1}"/>
              </a:ext>
            </a:extLst>
          </p:cNvPr>
          <p:cNvSpPr/>
          <p:nvPr/>
        </p:nvSpPr>
        <p:spPr>
          <a:xfrm>
            <a:off x="2309911" y="4469604"/>
            <a:ext cx="2084937" cy="191258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Account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63BEE8-590B-EB4D-900E-88912320B4E6}"/>
              </a:ext>
            </a:extLst>
          </p:cNvPr>
          <p:cNvSpPr/>
          <p:nvPr/>
        </p:nvSpPr>
        <p:spPr>
          <a:xfrm>
            <a:off x="4614632" y="4444562"/>
            <a:ext cx="2146670" cy="191258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Account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B9622-2B8C-AD42-BE9E-9FEA51205C66}"/>
              </a:ext>
            </a:extLst>
          </p:cNvPr>
          <p:cNvSpPr/>
          <p:nvPr/>
        </p:nvSpPr>
        <p:spPr>
          <a:xfrm>
            <a:off x="2309010" y="6471849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01E2A-E701-E84C-813F-2623E5366E98}"/>
              </a:ext>
            </a:extLst>
          </p:cNvPr>
          <p:cNvSpPr txBox="1"/>
          <p:nvPr/>
        </p:nvSpPr>
        <p:spPr>
          <a:xfrm>
            <a:off x="6198033" y="6351018"/>
            <a:ext cx="55656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65B2553-E288-B94C-8AEB-8B3EAC1CC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9168" y="5082562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049FF75-0A0C-BA4E-A220-CDB9BDEE3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0425" y="508256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8833D9-2201-3A48-ABD4-F63F063008B5}"/>
              </a:ext>
            </a:extLst>
          </p:cNvPr>
          <p:cNvSpPr txBox="1"/>
          <p:nvPr/>
        </p:nvSpPr>
        <p:spPr>
          <a:xfrm>
            <a:off x="3434816" y="59995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6976586-58FB-8041-AB8F-7AC21DB19E93}"/>
              </a:ext>
            </a:extLst>
          </p:cNvPr>
          <p:cNvCxnSpPr>
            <a:cxnSpLocks/>
            <a:endCxn id="15" idx="0"/>
          </p:cNvCxnSpPr>
          <p:nvPr/>
        </p:nvCxnSpPr>
        <p:spPr>
          <a:xfrm rot="16200000" flipH="1">
            <a:off x="2461387" y="3747580"/>
            <a:ext cx="1768773" cy="901189"/>
          </a:xfrm>
          <a:prstGeom prst="bentConnector3">
            <a:avLst>
              <a:gd name="adj1" fmla="val 282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744FDD3-AC3C-F64E-AA1F-499ADE7B48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82016" y="2542994"/>
            <a:ext cx="1768773" cy="3342446"/>
          </a:xfrm>
          <a:prstGeom prst="bentConnector3">
            <a:avLst>
              <a:gd name="adj1" fmla="val 2732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29F4413-DA3C-EE48-8D44-C414D0BAB60D}"/>
              </a:ext>
            </a:extLst>
          </p:cNvPr>
          <p:cNvSpPr/>
          <p:nvPr/>
        </p:nvSpPr>
        <p:spPr>
          <a:xfrm>
            <a:off x="3666130" y="6464536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F7215-76B0-3440-8398-B6CABC75322D}"/>
              </a:ext>
            </a:extLst>
          </p:cNvPr>
          <p:cNvSpPr/>
          <p:nvPr/>
        </p:nvSpPr>
        <p:spPr>
          <a:xfrm>
            <a:off x="4966863" y="6464536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13A8E-7A55-8C43-A4EF-2C3657B83DE2}"/>
              </a:ext>
            </a:extLst>
          </p:cNvPr>
          <p:cNvSpPr/>
          <p:nvPr/>
        </p:nvSpPr>
        <p:spPr>
          <a:xfrm>
            <a:off x="7446483" y="3985227"/>
            <a:ext cx="4882307" cy="2904400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>
                <a:solidFill>
                  <a:schemeClr val="accent4"/>
                </a:solidFill>
              </a:rPr>
              <a:t>宁夏</a:t>
            </a:r>
            <a:endParaRPr lang="en-US" sz="1200" dirty="0">
              <a:solidFill>
                <a:schemeClr val="accent4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B76A3A5-3986-4749-8FA1-4E2E4BC5E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6484" y="3985227"/>
            <a:ext cx="330200" cy="3302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FB1A6B-97F7-2041-8D88-AFA97BDE0CBE}"/>
              </a:ext>
            </a:extLst>
          </p:cNvPr>
          <p:cNvSpPr/>
          <p:nvPr/>
        </p:nvSpPr>
        <p:spPr>
          <a:xfrm>
            <a:off x="7666266" y="4485646"/>
            <a:ext cx="2084937" cy="191258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Account 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56C9B-689D-714F-89F6-AD217617D21F}"/>
              </a:ext>
            </a:extLst>
          </p:cNvPr>
          <p:cNvSpPr/>
          <p:nvPr/>
        </p:nvSpPr>
        <p:spPr>
          <a:xfrm>
            <a:off x="9970987" y="4460604"/>
            <a:ext cx="2146670" cy="191258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Account 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688B26-B5EF-6044-8FF3-48E6BD85D078}"/>
              </a:ext>
            </a:extLst>
          </p:cNvPr>
          <p:cNvSpPr/>
          <p:nvPr/>
        </p:nvSpPr>
        <p:spPr>
          <a:xfrm>
            <a:off x="7665365" y="6487891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8FBA7D-6029-864E-8D6F-959C28F6833D}"/>
              </a:ext>
            </a:extLst>
          </p:cNvPr>
          <p:cNvSpPr txBox="1"/>
          <p:nvPr/>
        </p:nvSpPr>
        <p:spPr>
          <a:xfrm>
            <a:off x="11554388" y="6367060"/>
            <a:ext cx="55656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14AE41A-B1C1-BE45-89CB-780C18578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5523" y="5098604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9D7F6D2-89C1-1E48-B0E8-D537D0BBC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36780" y="509860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902E74-A772-C746-8A21-E9E039322791}"/>
              </a:ext>
            </a:extLst>
          </p:cNvPr>
          <p:cNvSpPr/>
          <p:nvPr/>
        </p:nvSpPr>
        <p:spPr>
          <a:xfrm>
            <a:off x="9022485" y="6480578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90731A-AE06-CD43-A766-2C40AF85E81B}"/>
              </a:ext>
            </a:extLst>
          </p:cNvPr>
          <p:cNvSpPr/>
          <p:nvPr/>
        </p:nvSpPr>
        <p:spPr>
          <a:xfrm>
            <a:off x="10323218" y="6480578"/>
            <a:ext cx="1214374" cy="276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6FA1AD5-362B-A049-8B53-B76704179149}"/>
              </a:ext>
            </a:extLst>
          </p:cNvPr>
          <p:cNvCxnSpPr>
            <a:cxnSpLocks/>
            <a:endCxn id="29" idx="0"/>
          </p:cNvCxnSpPr>
          <p:nvPr/>
        </p:nvCxnSpPr>
        <p:spPr>
          <a:xfrm rot="16200000" flipH="1">
            <a:off x="5131544" y="1077424"/>
            <a:ext cx="1784815" cy="6257544"/>
          </a:xfrm>
          <a:prstGeom prst="bentConnector3">
            <a:avLst>
              <a:gd name="adj1" fmla="val 275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76E37EC-D016-DF4A-8F37-F30534770F53}"/>
              </a:ext>
            </a:extLst>
          </p:cNvPr>
          <p:cNvCxnSpPr>
            <a:cxnSpLocks/>
            <a:endCxn id="30" idx="0"/>
          </p:cNvCxnSpPr>
          <p:nvPr/>
        </p:nvCxnSpPr>
        <p:spPr>
          <a:xfrm rot="16200000" flipH="1">
            <a:off x="6352172" y="-143205"/>
            <a:ext cx="1784815" cy="8698801"/>
          </a:xfrm>
          <a:prstGeom prst="bentConnector3">
            <a:avLst>
              <a:gd name="adj1" fmla="val 275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E922BCD-CCE9-0243-BEE7-506B7CA89DD6}"/>
              </a:ext>
            </a:extLst>
          </p:cNvPr>
          <p:cNvSpPr/>
          <p:nvPr/>
        </p:nvSpPr>
        <p:spPr>
          <a:xfrm>
            <a:off x="335392" y="1653495"/>
            <a:ext cx="3795349" cy="191775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     </a:t>
            </a:r>
            <a:r>
              <a:rPr lang="en-US" sz="1600" dirty="0" err="1">
                <a:solidFill>
                  <a:schemeClr val="tx1"/>
                </a:solidFill>
              </a:rPr>
              <a:t>云之家开发账户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7C88033-18E4-E744-8BEC-7D753864C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392" y="1650666"/>
            <a:ext cx="330200" cy="330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4515A32-FA76-5344-96EB-D5F257C10952}"/>
              </a:ext>
            </a:extLst>
          </p:cNvPr>
          <p:cNvSpPr txBox="1"/>
          <p:nvPr/>
        </p:nvSpPr>
        <p:spPr>
          <a:xfrm>
            <a:off x="1931922" y="2575459"/>
            <a:ext cx="4571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</a:t>
            </a:r>
            <a:endParaRPr lang="en-CN" sz="29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560A6E-AE5C-CE49-88D7-A81B9783D8F1}"/>
              </a:ext>
            </a:extLst>
          </p:cNvPr>
          <p:cNvSpPr txBox="1"/>
          <p:nvPr/>
        </p:nvSpPr>
        <p:spPr>
          <a:xfrm>
            <a:off x="788293" y="318991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资源描述脚本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CCB485-2D4A-0740-B191-F39846DC46B2}"/>
              </a:ext>
            </a:extLst>
          </p:cNvPr>
          <p:cNvSpPr txBox="1"/>
          <p:nvPr/>
        </p:nvSpPr>
        <p:spPr>
          <a:xfrm>
            <a:off x="2486539" y="3307610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AMI镜像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A09076-F86A-1644-B047-740ACB94CEC5}"/>
              </a:ext>
            </a:extLst>
          </p:cNvPr>
          <p:cNvSpPr txBox="1"/>
          <p:nvPr/>
        </p:nvSpPr>
        <p:spPr>
          <a:xfrm>
            <a:off x="5894606" y="60130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09C6CC-1D16-A14D-B9D5-99FE15303901}"/>
              </a:ext>
            </a:extLst>
          </p:cNvPr>
          <p:cNvSpPr txBox="1"/>
          <p:nvPr/>
        </p:nvSpPr>
        <p:spPr>
          <a:xfrm>
            <a:off x="8824824" y="60591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3A2254-70E2-964D-83AD-D4B86FCE0E35}"/>
              </a:ext>
            </a:extLst>
          </p:cNvPr>
          <p:cNvSpPr txBox="1"/>
          <p:nvPr/>
        </p:nvSpPr>
        <p:spPr>
          <a:xfrm>
            <a:off x="11238267" y="602390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E3BEBC-EB95-E843-913E-B3B7F39C9605}"/>
              </a:ext>
            </a:extLst>
          </p:cNvPr>
          <p:cNvSpPr txBox="1"/>
          <p:nvPr/>
        </p:nvSpPr>
        <p:spPr>
          <a:xfrm>
            <a:off x="7792712" y="3518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部署堆栈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865462-E77E-954D-9891-7F7EC4DA15F0}"/>
              </a:ext>
            </a:extLst>
          </p:cNvPr>
          <p:cNvCxnSpPr/>
          <p:nvPr/>
        </p:nvCxnSpPr>
        <p:spPr>
          <a:xfrm>
            <a:off x="4235035" y="2844762"/>
            <a:ext cx="2593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47B924E-2556-2D48-9436-04E6C0BCC008}"/>
              </a:ext>
            </a:extLst>
          </p:cNvPr>
          <p:cNvSpPr txBox="1"/>
          <p:nvPr/>
        </p:nvSpPr>
        <p:spPr>
          <a:xfrm>
            <a:off x="4605888" y="2875803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用户云端构建统一的应用堆栈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861864-02BE-7A44-B0EA-D690B0CE55F7}"/>
              </a:ext>
            </a:extLst>
          </p:cNvPr>
          <p:cNvSpPr txBox="1"/>
          <p:nvPr/>
        </p:nvSpPr>
        <p:spPr>
          <a:xfrm>
            <a:off x="4577424" y="251397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中央团队维护统一构建脚本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F124E61-B9A2-B948-BC11-D9E664AE65A1}"/>
              </a:ext>
            </a:extLst>
          </p:cNvPr>
          <p:cNvGrpSpPr/>
          <p:nvPr/>
        </p:nvGrpSpPr>
        <p:grpSpPr>
          <a:xfrm>
            <a:off x="9850995" y="1184891"/>
            <a:ext cx="2125808" cy="1965592"/>
            <a:chOff x="3264099" y="955897"/>
            <a:chExt cx="2125808" cy="19655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0B30A0-5EA7-AD41-B079-83857C8F7F94}"/>
                </a:ext>
              </a:extLst>
            </p:cNvPr>
            <p:cNvSpPr txBox="1"/>
            <p:nvPr/>
          </p:nvSpPr>
          <p:spPr>
            <a:xfrm>
              <a:off x="3264099" y="955897"/>
              <a:ext cx="9396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Elastic IP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11D2F1-4142-D745-AD89-46E711B47D64}"/>
                </a:ext>
              </a:extLst>
            </p:cNvPr>
            <p:cNvSpPr txBox="1"/>
            <p:nvPr/>
          </p:nvSpPr>
          <p:spPr>
            <a:xfrm>
              <a:off x="3264099" y="1397362"/>
              <a:ext cx="12971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Correct Storage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005E5F-C7D1-6142-925E-0CB45C0FD5F4}"/>
                </a:ext>
              </a:extLst>
            </p:cNvPr>
            <p:cNvSpPr txBox="1"/>
            <p:nvPr/>
          </p:nvSpPr>
          <p:spPr>
            <a:xfrm>
              <a:off x="3273054" y="1670585"/>
              <a:ext cx="13003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Security Groups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972382-7799-CD4E-BA95-A99FAF9BC5D8}"/>
                </a:ext>
              </a:extLst>
            </p:cNvPr>
            <p:cNvSpPr txBox="1"/>
            <p:nvPr/>
          </p:nvSpPr>
          <p:spPr>
            <a:xfrm>
              <a:off x="3280825" y="1935150"/>
              <a:ext cx="9460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Key Pairs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5A5BA4-D83F-FF48-A1B7-3B6C5539398F}"/>
                </a:ext>
              </a:extLst>
            </p:cNvPr>
            <p:cNvSpPr txBox="1"/>
            <p:nvPr/>
          </p:nvSpPr>
          <p:spPr>
            <a:xfrm>
              <a:off x="3292858" y="2192460"/>
              <a:ext cx="8980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Tagging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9232B27-D8D6-D249-9E91-2D69AE0817E2}"/>
                </a:ext>
              </a:extLst>
            </p:cNvPr>
            <p:cNvSpPr txBox="1"/>
            <p:nvPr/>
          </p:nvSpPr>
          <p:spPr>
            <a:xfrm>
              <a:off x="3292858" y="2457025"/>
              <a:ext cx="20970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OS Patching and Configuration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BD7091-877C-CD47-B77E-2C13F6A1CEF1}"/>
                </a:ext>
              </a:extLst>
            </p:cNvPr>
            <p:cNvSpPr txBox="1"/>
            <p:nvPr/>
          </p:nvSpPr>
          <p:spPr>
            <a:xfrm>
              <a:off x="3319752" y="2690657"/>
              <a:ext cx="8370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en-US" sz="900" dirty="0">
                  <a:latin typeface="Amazon Ember" charset="0"/>
                  <a:ea typeface="Amazon Ember" charset="0"/>
                  <a:cs typeface="Amazon Ember" charset="0"/>
                </a:rPr>
                <a:t>Agents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B5BA970-84BA-3D4E-8368-2C7336A2B157}"/>
              </a:ext>
            </a:extLst>
          </p:cNvPr>
          <p:cNvSpPr txBox="1"/>
          <p:nvPr/>
        </p:nvSpPr>
        <p:spPr>
          <a:xfrm>
            <a:off x="9858914" y="1402748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900" dirty="0">
                <a:latin typeface="Amazon Ember" charset="0"/>
                <a:ea typeface="Amazon Ember" charset="0"/>
                <a:cs typeface="Amazon Ember" charset="0"/>
              </a:rPr>
              <a:t>Static</a:t>
            </a:r>
            <a:r>
              <a:rPr lang="zh-CN" altLang="en-US" sz="900" dirty="0"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altLang="zh-CN" sz="900" dirty="0">
                <a:latin typeface="Amazon Ember" charset="0"/>
                <a:ea typeface="Amazon Ember" charset="0"/>
                <a:cs typeface="Amazon Ember" charset="0"/>
              </a:rPr>
              <a:t>private</a:t>
            </a:r>
            <a:r>
              <a:rPr lang="en-US" sz="900" dirty="0">
                <a:latin typeface="Amazon Ember" charset="0"/>
                <a:ea typeface="Amazon Ember" charset="0"/>
                <a:cs typeface="Amazon Ember" charset="0"/>
              </a:rPr>
              <a:t> IP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AF7E53C-5F43-CA44-B86B-6F3CFB61E8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7" y="2518955"/>
            <a:ext cx="544781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022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F3EE-C062-A847-9982-D7B4975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3" y="274998"/>
            <a:ext cx="11652356" cy="6974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dirty="0"/>
              <a:t>保证部署质量</a:t>
            </a:r>
            <a:r>
              <a:rPr lang="zh-CN" altLang="en-US" dirty="0"/>
              <a:t>，提升部署</a:t>
            </a:r>
            <a:r>
              <a:rPr lang="en-CN" dirty="0"/>
              <a:t>效率</a:t>
            </a:r>
          </a:p>
        </p:txBody>
      </p:sp>
      <p:graphicFrame>
        <p:nvGraphicFramePr>
          <p:cNvPr id="64" name="Content Placeholder 3">
            <a:extLst>
              <a:ext uri="{FF2B5EF4-FFF2-40B4-BE49-F238E27FC236}">
                <a16:creationId xmlns:a16="http://schemas.microsoft.com/office/drawing/2014/main" id="{17BDD2FE-2EF3-BC4D-8564-78290F8F5C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657484"/>
              </p:ext>
            </p:extLst>
          </p:nvPr>
        </p:nvGraphicFramePr>
        <p:xfrm>
          <a:off x="885726" y="1859501"/>
          <a:ext cx="10173910" cy="830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59C493-4536-9C47-A7A5-2247D7F744C0}"/>
              </a:ext>
            </a:extLst>
          </p:cNvPr>
          <p:cNvSpPr txBox="1"/>
          <p:nvPr/>
        </p:nvSpPr>
        <p:spPr>
          <a:xfrm>
            <a:off x="722822" y="1238264"/>
            <a:ext cx="446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私有云部署过程</a:t>
            </a:r>
            <a:r>
              <a:rPr lang="zh-CN" altLang="en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减少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人天</a:t>
            </a:r>
            <a:r>
              <a:rPr lang="en-US" altLang="zh-CN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zh-CN" alt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套</a:t>
            </a:r>
            <a:endParaRPr lang="en-CN" sz="24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173172-C49A-6646-A0EE-B6CA35F09157}"/>
              </a:ext>
            </a:extLst>
          </p:cNvPr>
          <p:cNvSpPr txBox="1"/>
          <p:nvPr/>
        </p:nvSpPr>
        <p:spPr>
          <a:xfrm>
            <a:off x="1955490" y="2821347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93A3F0-0885-F94D-8592-DD0B6F801DBA}"/>
              </a:ext>
            </a:extLst>
          </p:cNvPr>
          <p:cNvSpPr txBox="1"/>
          <p:nvPr/>
        </p:nvSpPr>
        <p:spPr>
          <a:xfrm>
            <a:off x="5567511" y="2773127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312194-0390-A840-A386-C853F141A8C5}"/>
              </a:ext>
            </a:extLst>
          </p:cNvPr>
          <p:cNvSpPr txBox="1"/>
          <p:nvPr/>
        </p:nvSpPr>
        <p:spPr>
          <a:xfrm>
            <a:off x="8501960" y="2804516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～</a:t>
            </a:r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天</a:t>
            </a:r>
            <a:endParaRPr lang="en-CN" sz="2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6EBE77FB-9A05-B74D-A5E2-0A1FCDA9C2CA}"/>
              </a:ext>
            </a:extLst>
          </p:cNvPr>
          <p:cNvCxnSpPr>
            <a:stCxn id="68" idx="2"/>
            <a:endCxn id="69" idx="2"/>
          </p:cNvCxnSpPr>
          <p:nvPr/>
        </p:nvCxnSpPr>
        <p:spPr>
          <a:xfrm rot="5400000" flipH="1" flipV="1">
            <a:off x="4033305" y="1391336"/>
            <a:ext cx="48220" cy="3612021"/>
          </a:xfrm>
          <a:prstGeom prst="bentConnector3">
            <a:avLst>
              <a:gd name="adj1" fmla="val -47407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D624D3-3DA0-C646-98A3-2B4E07EB624A}"/>
              </a:ext>
            </a:extLst>
          </p:cNvPr>
          <p:cNvCxnSpPr/>
          <p:nvPr/>
        </p:nvCxnSpPr>
        <p:spPr>
          <a:xfrm>
            <a:off x="4151086" y="3589824"/>
            <a:ext cx="0" cy="41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66CF19-5B5D-6A4B-9CA2-E64156E5D62E}"/>
              </a:ext>
            </a:extLst>
          </p:cNvPr>
          <p:cNvSpPr txBox="1"/>
          <p:nvPr/>
        </p:nvSpPr>
        <p:spPr>
          <a:xfrm>
            <a:off x="3761500" y="400348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分钟</a:t>
            </a:r>
            <a:endParaRPr lang="en-CN" sz="2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F8661-458D-D241-8220-A0407646600B}"/>
              </a:ext>
            </a:extLst>
          </p:cNvPr>
          <p:cNvSpPr txBox="1"/>
          <p:nvPr/>
        </p:nvSpPr>
        <p:spPr>
          <a:xfrm>
            <a:off x="627905" y="4468041"/>
            <a:ext cx="10689551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生产就绪效率提升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50%</a:t>
            </a:r>
            <a:r>
              <a:rPr lang="zh-CN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CN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人工成本节省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=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人天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套 *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500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套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年 * 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¥1000/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人天 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=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¥500</a:t>
            </a:r>
            <a:r>
              <a:rPr lang="zh-CN" altLang="en-US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万</a:t>
            </a:r>
            <a:endParaRPr lang="en-US" altLang="zh-CN" dirty="0">
              <a:solidFill>
                <a:srgbClr val="FF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节省实施人员技术储备</a:t>
            </a:r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</a:t>
            </a: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培训</a:t>
            </a:r>
            <a:endParaRPr lang="en-US" altLang="zh-CN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人工部署潜在问题的后续支持 </a:t>
            </a:r>
            <a:endParaRPr lang="en-CN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22109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9EF716-4DA3-3C46-9B1F-D4E50B95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1" y="153249"/>
            <a:ext cx="5646949" cy="52098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基于一键部署的业务扩展建议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50">
            <a:extLst>
              <a:ext uri="{FF2B5EF4-FFF2-40B4-BE49-F238E27FC236}">
                <a16:creationId xmlns:a16="http://schemas.microsoft.com/office/drawing/2014/main" id="{F217C42C-2EFE-C441-9B5C-DA1DC7ACA31F}"/>
              </a:ext>
            </a:extLst>
          </p:cNvPr>
          <p:cNvSpPr/>
          <p:nvPr/>
        </p:nvSpPr>
        <p:spPr>
          <a:xfrm>
            <a:off x="670876" y="3367219"/>
            <a:ext cx="7945638" cy="84149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kumimoji="1"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38" name="组合 62">
            <a:extLst>
              <a:ext uri="{FF2B5EF4-FFF2-40B4-BE49-F238E27FC236}">
                <a16:creationId xmlns:a16="http://schemas.microsoft.com/office/drawing/2014/main" id="{8FD52571-7171-A34B-8246-179DF84E7829}"/>
              </a:ext>
            </a:extLst>
          </p:cNvPr>
          <p:cNvGrpSpPr/>
          <p:nvPr/>
        </p:nvGrpSpPr>
        <p:grpSpPr>
          <a:xfrm>
            <a:off x="680691" y="3374204"/>
            <a:ext cx="7935824" cy="784836"/>
            <a:chOff x="900903" y="3120685"/>
            <a:chExt cx="5228441" cy="588627"/>
          </a:xfrm>
        </p:grpSpPr>
        <p:sp>
          <p:nvSpPr>
            <p:cNvPr id="39" name="矩形 63">
              <a:extLst>
                <a:ext uri="{FF2B5EF4-FFF2-40B4-BE49-F238E27FC236}">
                  <a16:creationId xmlns:a16="http://schemas.microsoft.com/office/drawing/2014/main" id="{15C2B5EA-AEAF-8E45-B2EF-0B08974E9754}"/>
                </a:ext>
              </a:extLst>
            </p:cNvPr>
            <p:cNvSpPr/>
            <p:nvPr/>
          </p:nvSpPr>
          <p:spPr>
            <a:xfrm>
              <a:off x="900903" y="3120685"/>
              <a:ext cx="5228441" cy="309002"/>
            </a:xfrm>
            <a:prstGeom prst="rect">
              <a:avLst/>
            </a:prstGeom>
            <a:solidFill>
              <a:srgbClr val="DF7213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r>
                <a:rPr lang="zh-CN" altLang="en-CN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云之家</a:t>
              </a: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官网入口</a:t>
              </a:r>
              <a:endParaRPr lang="en-US" altLang="zh-CN" sz="1867" kern="0" dirty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40" name="文本框 64">
              <a:extLst>
                <a:ext uri="{FF2B5EF4-FFF2-40B4-BE49-F238E27FC236}">
                  <a16:creationId xmlns:a16="http://schemas.microsoft.com/office/drawing/2014/main" id="{A670547C-ECFF-E042-9733-FC37E6EB894C}"/>
                </a:ext>
              </a:extLst>
            </p:cNvPr>
            <p:cNvSpPr txBox="1"/>
            <p:nvPr/>
          </p:nvSpPr>
          <p:spPr>
            <a:xfrm>
              <a:off x="940706" y="3437266"/>
              <a:ext cx="4801005" cy="272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81" indent="-380981" defTabSz="914354">
                <a:lnSpc>
                  <a:spcPct val="120000"/>
                </a:lnSpc>
                <a:buFont typeface="Arial" charset="0"/>
                <a:buChar char="•"/>
                <a:defRPr/>
              </a:pPr>
              <a:r>
                <a:rPr kumimoji="1" lang="zh-CN" altLang="en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营销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、客户试用、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license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分发，终端用户无接触式获取应用环境</a:t>
              </a:r>
              <a:endParaRPr kumimoji="1" lang="en-US" altLang="zh-CN" sz="16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1" name="组合 65">
            <a:extLst>
              <a:ext uri="{FF2B5EF4-FFF2-40B4-BE49-F238E27FC236}">
                <a16:creationId xmlns:a16="http://schemas.microsoft.com/office/drawing/2014/main" id="{2F6441AE-F855-FB42-85A1-9FFA966DA86C}"/>
              </a:ext>
            </a:extLst>
          </p:cNvPr>
          <p:cNvGrpSpPr/>
          <p:nvPr/>
        </p:nvGrpSpPr>
        <p:grpSpPr>
          <a:xfrm>
            <a:off x="670876" y="4351452"/>
            <a:ext cx="9602125" cy="841489"/>
            <a:chOff x="911572" y="4211989"/>
            <a:chExt cx="6332842" cy="631117"/>
          </a:xfrm>
        </p:grpSpPr>
        <p:sp>
          <p:nvSpPr>
            <p:cNvPr id="42" name="矩形 66">
              <a:extLst>
                <a:ext uri="{FF2B5EF4-FFF2-40B4-BE49-F238E27FC236}">
                  <a16:creationId xmlns:a16="http://schemas.microsoft.com/office/drawing/2014/main" id="{850C6858-5F77-D64A-8C2F-3D95C010F77A}"/>
                </a:ext>
              </a:extLst>
            </p:cNvPr>
            <p:cNvSpPr/>
            <p:nvPr/>
          </p:nvSpPr>
          <p:spPr>
            <a:xfrm>
              <a:off x="911572" y="4224614"/>
              <a:ext cx="5240347" cy="316651"/>
            </a:xfrm>
            <a:prstGeom prst="rect">
              <a:avLst/>
            </a:prstGeom>
            <a:solidFill>
              <a:srgbClr val="DF7213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r>
                <a:rPr lang="en-CN" altLang="zh-CN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AWS</a:t>
              </a: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 </a:t>
              </a:r>
              <a:r>
                <a:rPr lang="en-US" altLang="zh-CN" sz="1867" kern="0" dirty="0" err="1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MarketPlace</a:t>
              </a: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入口</a:t>
              </a:r>
              <a:endParaRPr lang="en-US" altLang="zh-CN" sz="1867" kern="0" dirty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43" name="矩形 67">
              <a:extLst>
                <a:ext uri="{FF2B5EF4-FFF2-40B4-BE49-F238E27FC236}">
                  <a16:creationId xmlns:a16="http://schemas.microsoft.com/office/drawing/2014/main" id="{34DA72F7-1564-0A46-A01C-206028E541AF}"/>
                </a:ext>
              </a:extLst>
            </p:cNvPr>
            <p:cNvSpPr/>
            <p:nvPr/>
          </p:nvSpPr>
          <p:spPr>
            <a:xfrm>
              <a:off x="915382" y="4211989"/>
              <a:ext cx="5245999" cy="631117"/>
            </a:xfrm>
            <a:prstGeom prst="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endParaRPr kumimoji="1" lang="zh-CN" altLang="en-US" sz="1400" kern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68">
              <a:extLst>
                <a:ext uri="{FF2B5EF4-FFF2-40B4-BE49-F238E27FC236}">
                  <a16:creationId xmlns:a16="http://schemas.microsoft.com/office/drawing/2014/main" id="{91F7C4AD-7003-3F47-8ED4-592B18C9A4B3}"/>
                </a:ext>
              </a:extLst>
            </p:cNvPr>
            <p:cNvSpPr txBox="1"/>
            <p:nvPr/>
          </p:nvSpPr>
          <p:spPr>
            <a:xfrm>
              <a:off x="952041" y="4571060"/>
              <a:ext cx="6292373" cy="272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Font typeface="Arial" charset="0"/>
                <a:buChar char="•"/>
                <a:defRPr kumimoji="1" sz="160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pPr marL="380981" indent="-380981" defTabSz="914354"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借助</a:t>
              </a:r>
              <a:r>
                <a:rPr lang="en-US" altLang="zh-CN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AWS</a:t>
              </a:r>
              <a:r>
                <a:rPr lang="zh-CN" altLang="en-US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平台推进业务扩展，扩大软件查找、购买、部署范围</a:t>
              </a:r>
              <a:endParaRPr lang="en-US" altLang="zh-CN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3" name="矩形 50">
            <a:extLst>
              <a:ext uri="{FF2B5EF4-FFF2-40B4-BE49-F238E27FC236}">
                <a16:creationId xmlns:a16="http://schemas.microsoft.com/office/drawing/2014/main" id="{10055DD7-1DD0-8C41-AF8C-71B0250193FE}"/>
              </a:ext>
            </a:extLst>
          </p:cNvPr>
          <p:cNvSpPr/>
          <p:nvPr/>
        </p:nvSpPr>
        <p:spPr>
          <a:xfrm>
            <a:off x="685223" y="2382986"/>
            <a:ext cx="7945638" cy="84149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kumimoji="1"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4" name="组合 62">
            <a:extLst>
              <a:ext uri="{FF2B5EF4-FFF2-40B4-BE49-F238E27FC236}">
                <a16:creationId xmlns:a16="http://schemas.microsoft.com/office/drawing/2014/main" id="{D7192EB0-AED9-604E-8663-186F4052F336}"/>
              </a:ext>
            </a:extLst>
          </p:cNvPr>
          <p:cNvGrpSpPr/>
          <p:nvPr/>
        </p:nvGrpSpPr>
        <p:grpSpPr>
          <a:xfrm>
            <a:off x="693369" y="2389970"/>
            <a:ext cx="7937492" cy="818697"/>
            <a:chOff x="899804" y="3120685"/>
            <a:chExt cx="5229540" cy="614023"/>
          </a:xfrm>
        </p:grpSpPr>
        <p:sp>
          <p:nvSpPr>
            <p:cNvPr id="45" name="矩形 63">
              <a:extLst>
                <a:ext uri="{FF2B5EF4-FFF2-40B4-BE49-F238E27FC236}">
                  <a16:creationId xmlns:a16="http://schemas.microsoft.com/office/drawing/2014/main" id="{1DAF62D8-F82B-914B-83A3-1D469F042C32}"/>
                </a:ext>
              </a:extLst>
            </p:cNvPr>
            <p:cNvSpPr/>
            <p:nvPr/>
          </p:nvSpPr>
          <p:spPr>
            <a:xfrm>
              <a:off x="900904" y="3120685"/>
              <a:ext cx="5228440" cy="314145"/>
            </a:xfrm>
            <a:prstGeom prst="rect">
              <a:avLst/>
            </a:prstGeom>
            <a:solidFill>
              <a:srgbClr val="DF7213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金蝶系内部环境共享</a:t>
              </a:r>
              <a:endParaRPr lang="en-US" altLang="zh-CN" sz="1867" kern="0" dirty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46" name="文本框 64">
              <a:extLst>
                <a:ext uri="{FF2B5EF4-FFF2-40B4-BE49-F238E27FC236}">
                  <a16:creationId xmlns:a16="http://schemas.microsoft.com/office/drawing/2014/main" id="{709D4871-583F-9942-8159-2FBB4F65C86E}"/>
                </a:ext>
              </a:extLst>
            </p:cNvPr>
            <p:cNvSpPr txBox="1"/>
            <p:nvPr/>
          </p:nvSpPr>
          <p:spPr>
            <a:xfrm>
              <a:off x="899804" y="3462662"/>
              <a:ext cx="5194479" cy="272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81" indent="-380981" defTabSz="914354">
                <a:lnSpc>
                  <a:spcPct val="120000"/>
                </a:lnSpc>
                <a:buFont typeface="Arial" charset="0"/>
                <a:buChar char="•"/>
                <a:defRPr/>
              </a:pPr>
              <a:r>
                <a:rPr kumimoji="1" lang="en-CN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GoldenImage</a:t>
              </a:r>
              <a:r>
                <a:rPr kumimoji="1" lang="zh-CN" altLang="en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多账户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分享，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Team/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合作伙伴间一致环境的共享</a:t>
              </a:r>
              <a:endParaRPr kumimoji="1" lang="en-US" altLang="zh-CN" sz="16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7" name="矩形 50">
            <a:extLst>
              <a:ext uri="{FF2B5EF4-FFF2-40B4-BE49-F238E27FC236}">
                <a16:creationId xmlns:a16="http://schemas.microsoft.com/office/drawing/2014/main" id="{AA259F50-420D-7245-A465-818CBBEE919D}"/>
              </a:ext>
            </a:extLst>
          </p:cNvPr>
          <p:cNvSpPr/>
          <p:nvPr/>
        </p:nvSpPr>
        <p:spPr>
          <a:xfrm>
            <a:off x="693369" y="1439204"/>
            <a:ext cx="7945638" cy="84149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kumimoji="1"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58" name="组合 62">
            <a:extLst>
              <a:ext uri="{FF2B5EF4-FFF2-40B4-BE49-F238E27FC236}">
                <a16:creationId xmlns:a16="http://schemas.microsoft.com/office/drawing/2014/main" id="{85471B43-304E-B044-9715-BEA9A19ACCD0}"/>
              </a:ext>
            </a:extLst>
          </p:cNvPr>
          <p:cNvGrpSpPr/>
          <p:nvPr/>
        </p:nvGrpSpPr>
        <p:grpSpPr>
          <a:xfrm>
            <a:off x="701515" y="1446188"/>
            <a:ext cx="7937492" cy="818697"/>
            <a:chOff x="899804" y="3120685"/>
            <a:chExt cx="5229540" cy="614023"/>
          </a:xfrm>
        </p:grpSpPr>
        <p:sp>
          <p:nvSpPr>
            <p:cNvPr id="59" name="矩形 63">
              <a:extLst>
                <a:ext uri="{FF2B5EF4-FFF2-40B4-BE49-F238E27FC236}">
                  <a16:creationId xmlns:a16="http://schemas.microsoft.com/office/drawing/2014/main" id="{8D1764A9-641D-514A-B99E-2077F39B8C3B}"/>
                </a:ext>
              </a:extLst>
            </p:cNvPr>
            <p:cNvSpPr/>
            <p:nvPr/>
          </p:nvSpPr>
          <p:spPr>
            <a:xfrm>
              <a:off x="900904" y="3120685"/>
              <a:ext cx="5228440" cy="314145"/>
            </a:xfrm>
            <a:prstGeom prst="rect">
              <a:avLst/>
            </a:prstGeom>
            <a:solidFill>
              <a:srgbClr val="DF7213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4">
                <a:defRPr/>
              </a:pPr>
              <a:r>
                <a:rPr lang="zh-CN" altLang="en-US" sz="1867" kern="0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中央开发团队部署模式构建</a:t>
              </a:r>
              <a:endParaRPr lang="en-US" altLang="zh-CN" sz="1867" kern="0" dirty="0">
                <a:solidFill>
                  <a:prstClr val="white">
                    <a:lumMod val="9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60" name="文本框 64">
              <a:extLst>
                <a:ext uri="{FF2B5EF4-FFF2-40B4-BE49-F238E27FC236}">
                  <a16:creationId xmlns:a16="http://schemas.microsoft.com/office/drawing/2014/main" id="{0F9BA981-7C5E-3445-B072-578B8D4A340C}"/>
                </a:ext>
              </a:extLst>
            </p:cNvPr>
            <p:cNvSpPr txBox="1"/>
            <p:nvPr/>
          </p:nvSpPr>
          <p:spPr>
            <a:xfrm>
              <a:off x="899804" y="3462662"/>
              <a:ext cx="5194479" cy="272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81" indent="-380981" defTabSz="914354">
                <a:lnSpc>
                  <a:spcPct val="120000"/>
                </a:lnSpc>
                <a:buFont typeface="Arial" charset="0"/>
                <a:buChar char="•"/>
                <a:defRPr/>
              </a:pPr>
              <a:r>
                <a:rPr kumimoji="1" lang="zh-CN" altLang="en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维护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统一的多版本镜像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构建脚本，构建版本更新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审批</a:t>
              </a:r>
              <a:r>
                <a:rPr kumimoji="1" lang="en-US" altLang="zh-CN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600" kern="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发布流程</a:t>
              </a:r>
              <a:endParaRPr kumimoji="1" lang="en-US" altLang="zh-CN" sz="160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4" name="文本框 122">
            <a:extLst>
              <a:ext uri="{FF2B5EF4-FFF2-40B4-BE49-F238E27FC236}">
                <a16:creationId xmlns:a16="http://schemas.microsoft.com/office/drawing/2014/main" id="{CED58808-68CD-1440-B421-E3CC0398D39A}"/>
              </a:ext>
            </a:extLst>
          </p:cNvPr>
          <p:cNvSpPr txBox="1"/>
          <p:nvPr/>
        </p:nvSpPr>
        <p:spPr>
          <a:xfrm>
            <a:off x="9235508" y="3266433"/>
            <a:ext cx="1037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r>
              <a:rPr lang="zh-CN" altLang="en-US" dirty="0"/>
              <a:t>第二阶段</a:t>
            </a:r>
          </a:p>
        </p:txBody>
      </p:sp>
      <p:sp>
        <p:nvSpPr>
          <p:cNvPr id="68" name="文本框 46">
            <a:extLst>
              <a:ext uri="{FF2B5EF4-FFF2-40B4-BE49-F238E27FC236}">
                <a16:creationId xmlns:a16="http://schemas.microsoft.com/office/drawing/2014/main" id="{DD8D3CAF-C6E7-1A41-8655-E58B80E7F1B6}"/>
              </a:ext>
            </a:extLst>
          </p:cNvPr>
          <p:cNvSpPr txBox="1"/>
          <p:nvPr/>
        </p:nvSpPr>
        <p:spPr>
          <a:xfrm>
            <a:off x="8977451" y="1803220"/>
            <a:ext cx="1037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r>
              <a:rPr lang="zh-CN" altLang="en-US" dirty="0"/>
              <a:t>第一阶段</a:t>
            </a:r>
          </a:p>
        </p:txBody>
      </p:sp>
      <p:sp>
        <p:nvSpPr>
          <p:cNvPr id="71" name="圆角矩形 136">
            <a:extLst>
              <a:ext uri="{FF2B5EF4-FFF2-40B4-BE49-F238E27FC236}">
                <a16:creationId xmlns:a16="http://schemas.microsoft.com/office/drawing/2014/main" id="{21C5E0A2-FC9D-7A4F-8133-C01967878337}"/>
              </a:ext>
            </a:extLst>
          </p:cNvPr>
          <p:cNvSpPr/>
          <p:nvPr/>
        </p:nvSpPr>
        <p:spPr>
          <a:xfrm>
            <a:off x="9075213" y="2154785"/>
            <a:ext cx="1912694" cy="281234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kumimoji="1"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规范部署流程</a:t>
            </a: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内部推广</a:t>
            </a:r>
          </a:p>
        </p:txBody>
      </p:sp>
      <p:sp>
        <p:nvSpPr>
          <p:cNvPr id="73" name="圆角矩形 136">
            <a:extLst>
              <a:ext uri="{FF2B5EF4-FFF2-40B4-BE49-F238E27FC236}">
                <a16:creationId xmlns:a16="http://schemas.microsoft.com/office/drawing/2014/main" id="{157D298B-1F3C-AA45-91CB-D43E70F7D563}"/>
              </a:ext>
            </a:extLst>
          </p:cNvPr>
          <p:cNvSpPr/>
          <p:nvPr/>
        </p:nvSpPr>
        <p:spPr>
          <a:xfrm>
            <a:off x="9139961" y="3576117"/>
            <a:ext cx="1934090" cy="281234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kumimoji="1"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面向中小用户的体验推广</a:t>
            </a:r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B0269C88-F741-0C48-B699-69C7464DFE7A}"/>
              </a:ext>
            </a:extLst>
          </p:cNvPr>
          <p:cNvSpPr/>
          <p:nvPr/>
        </p:nvSpPr>
        <p:spPr>
          <a:xfrm rot="10800000">
            <a:off x="8737640" y="1873240"/>
            <a:ext cx="239811" cy="1153102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7AB07C6C-9F36-AA4E-8DFB-376A1AA9CD63}"/>
              </a:ext>
            </a:extLst>
          </p:cNvPr>
          <p:cNvSpPr/>
          <p:nvPr/>
        </p:nvSpPr>
        <p:spPr>
          <a:xfrm rot="10800000">
            <a:off x="8670879" y="3401125"/>
            <a:ext cx="239811" cy="800127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A745D03B-CA87-8347-A709-2F1DE0B34997}"/>
              </a:ext>
            </a:extLst>
          </p:cNvPr>
          <p:cNvSpPr/>
          <p:nvPr/>
        </p:nvSpPr>
        <p:spPr>
          <a:xfrm rot="10800000">
            <a:off x="8686444" y="4372132"/>
            <a:ext cx="239811" cy="800127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文本框 46">
            <a:extLst>
              <a:ext uri="{FF2B5EF4-FFF2-40B4-BE49-F238E27FC236}">
                <a16:creationId xmlns:a16="http://schemas.microsoft.com/office/drawing/2014/main" id="{ACDAA213-6D1A-9049-A3DC-F81A5681706A}"/>
              </a:ext>
            </a:extLst>
          </p:cNvPr>
          <p:cNvSpPr txBox="1"/>
          <p:nvPr/>
        </p:nvSpPr>
        <p:spPr>
          <a:xfrm>
            <a:off x="9037789" y="2467187"/>
            <a:ext cx="2438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pPr algn="l"/>
            <a:r>
              <a:rPr lang="zh-CN" altLang="en-US" sz="900" dirty="0"/>
              <a:t>满足售前演示</a:t>
            </a:r>
            <a:r>
              <a:rPr lang="en-US" altLang="zh-CN" sz="900" dirty="0"/>
              <a:t>/</a:t>
            </a:r>
            <a:r>
              <a:rPr lang="zh-CN" altLang="en-US" sz="900" dirty="0"/>
              <a:t>客户培训</a:t>
            </a:r>
            <a:r>
              <a:rPr lang="en-US" altLang="zh-CN" sz="900" dirty="0"/>
              <a:t>/</a:t>
            </a:r>
            <a:r>
              <a:rPr lang="zh-CN" altLang="en-US" sz="900" dirty="0"/>
              <a:t>合作伙伴的环境需求</a:t>
            </a:r>
          </a:p>
        </p:txBody>
      </p:sp>
      <p:sp>
        <p:nvSpPr>
          <p:cNvPr id="80" name="文本框 46">
            <a:extLst>
              <a:ext uri="{FF2B5EF4-FFF2-40B4-BE49-F238E27FC236}">
                <a16:creationId xmlns:a16="http://schemas.microsoft.com/office/drawing/2014/main" id="{5A4A0114-D1E2-F645-94A1-274BD52C566C}"/>
              </a:ext>
            </a:extLst>
          </p:cNvPr>
          <p:cNvSpPr txBox="1"/>
          <p:nvPr/>
        </p:nvSpPr>
        <p:spPr>
          <a:xfrm>
            <a:off x="9053817" y="3911792"/>
            <a:ext cx="2438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pPr algn="l"/>
            <a:r>
              <a:rPr lang="zh-CN" altLang="en-US" sz="900" dirty="0"/>
              <a:t>满足</a:t>
            </a:r>
            <a:r>
              <a:rPr lang="zh-CN" altLang="en-CN" sz="900" dirty="0"/>
              <a:t>意向</a:t>
            </a:r>
            <a:r>
              <a:rPr lang="zh-CN" altLang="en-US" sz="900" dirty="0"/>
              <a:t>客户快速获取应用环境</a:t>
            </a:r>
          </a:p>
        </p:txBody>
      </p:sp>
      <p:sp>
        <p:nvSpPr>
          <p:cNvPr id="81" name="文本框 122">
            <a:extLst>
              <a:ext uri="{FF2B5EF4-FFF2-40B4-BE49-F238E27FC236}">
                <a16:creationId xmlns:a16="http://schemas.microsoft.com/office/drawing/2014/main" id="{1272E972-9A6A-4946-AB26-6ECD33D6C46B}"/>
              </a:ext>
            </a:extLst>
          </p:cNvPr>
          <p:cNvSpPr txBox="1"/>
          <p:nvPr/>
        </p:nvSpPr>
        <p:spPr>
          <a:xfrm>
            <a:off x="9321652" y="4317020"/>
            <a:ext cx="1037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685800">
              <a:defRPr kumimoji="1" sz="1400">
                <a:solidFill>
                  <a:schemeClr val="bg1"/>
                </a:solidFill>
                <a:ea typeface="微软雅黑"/>
              </a:defRPr>
            </a:lvl1pPr>
          </a:lstStyle>
          <a:p>
            <a:r>
              <a:rPr lang="zh-CN" altLang="en-US" dirty="0"/>
              <a:t>第三阶段</a:t>
            </a:r>
          </a:p>
        </p:txBody>
      </p:sp>
      <p:sp>
        <p:nvSpPr>
          <p:cNvPr id="82" name="圆角矩形 136">
            <a:extLst>
              <a:ext uri="{FF2B5EF4-FFF2-40B4-BE49-F238E27FC236}">
                <a16:creationId xmlns:a16="http://schemas.microsoft.com/office/drawing/2014/main" id="{EFAC9CFE-6451-5142-A496-1CD5102917BC}"/>
              </a:ext>
            </a:extLst>
          </p:cNvPr>
          <p:cNvSpPr/>
          <p:nvPr/>
        </p:nvSpPr>
        <p:spPr>
          <a:xfrm>
            <a:off x="9226105" y="4626704"/>
            <a:ext cx="1847946" cy="281234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kumimoji="1"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更广泛的拓展获客渠道</a:t>
            </a:r>
          </a:p>
        </p:txBody>
      </p:sp>
    </p:spTree>
    <p:extLst>
      <p:ext uri="{BB962C8B-B14F-4D97-AF65-F5344CB8AC3E}">
        <p14:creationId xmlns:p14="http://schemas.microsoft.com/office/powerpoint/2010/main" val="381003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00C7-743A-E44F-ABD4-C5DA88A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98" y="270643"/>
            <a:ext cx="10207988" cy="899665"/>
          </a:xfrm>
        </p:spPr>
        <p:txBody>
          <a:bodyPr/>
          <a:lstStyle/>
          <a:p>
            <a:r>
              <a:rPr lang="en-CN" dirty="0"/>
              <a:t>应用场景探讨</a:t>
            </a:r>
            <a:br>
              <a:rPr lang="en-CN" dirty="0"/>
            </a:br>
            <a:r>
              <a:rPr lang="en-CN" sz="2000" dirty="0"/>
              <a:t>一阶段</a:t>
            </a:r>
            <a:r>
              <a:rPr lang="zh-CN" altLang="en-US" sz="2000" dirty="0"/>
              <a:t>：规范部署流程</a:t>
            </a:r>
            <a:r>
              <a:rPr lang="en-US" altLang="zh-CN" sz="2000" dirty="0"/>
              <a:t>&amp;</a:t>
            </a:r>
            <a:r>
              <a:rPr lang="zh-CN" altLang="en-US" sz="2000" dirty="0"/>
              <a:t>内部推广</a:t>
            </a:r>
            <a:endParaRPr lang="en-C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7A03C4-7E7A-004C-92C1-036B00460308}"/>
              </a:ext>
            </a:extLst>
          </p:cNvPr>
          <p:cNvGrpSpPr/>
          <p:nvPr/>
        </p:nvGrpSpPr>
        <p:grpSpPr>
          <a:xfrm>
            <a:off x="583815" y="1567540"/>
            <a:ext cx="10995342" cy="960589"/>
            <a:chOff x="182881" y="2100697"/>
            <a:chExt cx="8778239" cy="96058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4F70D8-8B0D-524C-B568-F4B676E62E40}"/>
                </a:ext>
              </a:extLst>
            </p:cNvPr>
            <p:cNvSpPr/>
            <p:nvPr/>
          </p:nvSpPr>
          <p:spPr>
            <a:xfrm>
              <a:off x="449581" y="2114550"/>
              <a:ext cx="1472184" cy="914400"/>
            </a:xfrm>
            <a:prstGeom prst="roundRect">
              <a:avLst/>
            </a:prstGeom>
            <a:solidFill>
              <a:srgbClr val="FF9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717AE9-D685-124C-98AC-BAFD66C958D5}"/>
                </a:ext>
              </a:extLst>
            </p:cNvPr>
            <p:cNvSpPr/>
            <p:nvPr/>
          </p:nvSpPr>
          <p:spPr>
            <a:xfrm>
              <a:off x="2550447" y="2100697"/>
              <a:ext cx="1472184" cy="914400"/>
            </a:xfrm>
            <a:prstGeom prst="roundRect">
              <a:avLst/>
            </a:prstGeom>
            <a:solidFill>
              <a:srgbClr val="FF9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FB06109-8F89-154A-9604-DBDD312C2D0A}"/>
                </a:ext>
              </a:extLst>
            </p:cNvPr>
            <p:cNvSpPr/>
            <p:nvPr/>
          </p:nvSpPr>
          <p:spPr>
            <a:xfrm>
              <a:off x="4800670" y="2146886"/>
              <a:ext cx="1472184" cy="914400"/>
            </a:xfrm>
            <a:prstGeom prst="roundRect">
              <a:avLst/>
            </a:prstGeom>
            <a:solidFill>
              <a:srgbClr val="FF9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1F46A5C-3207-A94A-A28B-BBFDBE1A5E27}"/>
                </a:ext>
              </a:extLst>
            </p:cNvPr>
            <p:cNvSpPr/>
            <p:nvPr/>
          </p:nvSpPr>
          <p:spPr>
            <a:xfrm>
              <a:off x="7100627" y="2114550"/>
              <a:ext cx="1472184" cy="914400"/>
            </a:xfrm>
            <a:prstGeom prst="roundRect">
              <a:avLst/>
            </a:prstGeom>
            <a:solidFill>
              <a:srgbClr val="FF96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8E2EF57-2DEA-6C4E-9665-DE518CB7A15C}"/>
                </a:ext>
              </a:extLst>
            </p:cNvPr>
            <p:cNvSpPr/>
            <p:nvPr/>
          </p:nvSpPr>
          <p:spPr>
            <a:xfrm>
              <a:off x="182881" y="2114550"/>
              <a:ext cx="8778239" cy="914400"/>
            </a:xfrm>
            <a:prstGeom prst="rightArrow">
              <a:avLst>
                <a:gd name="adj1" fmla="val 32000"/>
                <a:gd name="adj2" fmla="val 25000"/>
              </a:avLst>
            </a:prstGeom>
            <a:solidFill>
              <a:srgbClr val="69E319">
                <a:alpha val="45098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961DB0-4140-FE41-BABC-0063F0BA51D2}"/>
                </a:ext>
              </a:extLst>
            </p:cNvPr>
            <p:cNvSpPr txBox="1"/>
            <p:nvPr/>
          </p:nvSpPr>
          <p:spPr>
            <a:xfrm>
              <a:off x="5048135" y="2387084"/>
              <a:ext cx="935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审批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发布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5E8E5A-BE3B-A342-8110-FA8732ADBAE5}"/>
                </a:ext>
              </a:extLst>
            </p:cNvPr>
            <p:cNvSpPr txBox="1"/>
            <p:nvPr/>
          </p:nvSpPr>
          <p:spPr>
            <a:xfrm>
              <a:off x="2993132" y="2370381"/>
              <a:ext cx="516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验证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C7802A-49D7-F446-8EED-12A4121D6B7A}"/>
                </a:ext>
              </a:extLst>
            </p:cNvPr>
            <p:cNvSpPr txBox="1"/>
            <p:nvPr/>
          </p:nvSpPr>
          <p:spPr>
            <a:xfrm>
              <a:off x="836859" y="2387084"/>
              <a:ext cx="516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构建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36CF78-507F-9C4E-99CB-C4B158C59B9D}"/>
                </a:ext>
              </a:extLst>
            </p:cNvPr>
            <p:cNvSpPr txBox="1"/>
            <p:nvPr/>
          </p:nvSpPr>
          <p:spPr>
            <a:xfrm>
              <a:off x="7523498" y="2404025"/>
              <a:ext cx="516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消费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1B0664-036D-7742-BA6E-0294FEDB1D20}"/>
              </a:ext>
            </a:extLst>
          </p:cNvPr>
          <p:cNvGrpSpPr/>
          <p:nvPr/>
        </p:nvGrpSpPr>
        <p:grpSpPr>
          <a:xfrm>
            <a:off x="239299" y="2626310"/>
            <a:ext cx="2878004" cy="1365119"/>
            <a:chOff x="434444" y="2762638"/>
            <a:chExt cx="5641459" cy="24568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1EF6241-5F50-1F4D-AA94-762D8ED0D894}"/>
                </a:ext>
              </a:extLst>
            </p:cNvPr>
            <p:cNvGrpSpPr/>
            <p:nvPr/>
          </p:nvGrpSpPr>
          <p:grpSpPr>
            <a:xfrm>
              <a:off x="4699304" y="3538062"/>
              <a:ext cx="1336066" cy="723875"/>
              <a:chOff x="2150570" y="2140413"/>
              <a:chExt cx="1336066" cy="72387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35AC17E-815E-6042-98A0-E8E6BE071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0147" y="2140413"/>
                <a:ext cx="286422" cy="434152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CE1653-C3DC-6944-80BE-7A171A7AE372}"/>
                  </a:ext>
                </a:extLst>
              </p:cNvPr>
              <p:cNvSpPr txBox="1"/>
              <p:nvPr/>
            </p:nvSpPr>
            <p:spPr>
              <a:xfrm>
                <a:off x="2150570" y="2504250"/>
                <a:ext cx="1336066" cy="360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>
                    <a:latin typeface="Amazon Ember" charset="0"/>
                    <a:ea typeface="Amazon Ember" charset="0"/>
                    <a:cs typeface="Amazon Ember" charset="0"/>
                  </a:rPr>
                  <a:t>root volume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57E606A-1FAC-FA45-AB64-A3AC04C74BCE}"/>
                </a:ext>
              </a:extLst>
            </p:cNvPr>
            <p:cNvGrpSpPr/>
            <p:nvPr/>
          </p:nvGrpSpPr>
          <p:grpSpPr>
            <a:xfrm>
              <a:off x="3778791" y="3279634"/>
              <a:ext cx="926330" cy="993884"/>
              <a:chOff x="4221620" y="1864461"/>
              <a:chExt cx="926330" cy="99388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3BAE8BF-945E-B544-810E-6C7C7AC16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2146" y="2293386"/>
                <a:ext cx="544782" cy="56495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012059-88FA-3445-9AD0-B09D9963145C}"/>
                  </a:ext>
                </a:extLst>
              </p:cNvPr>
              <p:cNvSpPr txBox="1"/>
              <p:nvPr/>
            </p:nvSpPr>
            <p:spPr>
              <a:xfrm>
                <a:off x="4221620" y="1864461"/>
                <a:ext cx="926330" cy="287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800" dirty="0">
                    <a:latin typeface="Amazon Ember" charset="0"/>
                    <a:ea typeface="Amazon Ember" charset="0"/>
                    <a:cs typeface="Amazon Ember" charset="0"/>
                  </a:rPr>
                  <a:t>instance</a:t>
                </a:r>
                <a:endParaRPr lang="en-US" sz="1400" dirty="0">
                  <a:latin typeface="Amazon Ember" charset="0"/>
                  <a:ea typeface="Amazon Ember" charset="0"/>
                  <a:cs typeface="Amazon Ember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AE8E05-3B17-1247-A24D-30775BA4BF8A}"/>
                </a:ext>
              </a:extLst>
            </p:cNvPr>
            <p:cNvGrpSpPr/>
            <p:nvPr/>
          </p:nvGrpSpPr>
          <p:grpSpPr>
            <a:xfrm>
              <a:off x="3373833" y="3538062"/>
              <a:ext cx="1555750" cy="1263346"/>
              <a:chOff x="3046467" y="2550535"/>
              <a:chExt cx="1555750" cy="1263346"/>
            </a:xfrm>
          </p:grpSpPr>
          <p:grpSp>
            <p:nvGrpSpPr>
              <p:cNvPr id="34" name="Group 21">
                <a:extLst>
                  <a:ext uri="{FF2B5EF4-FFF2-40B4-BE49-F238E27FC236}">
                    <a16:creationId xmlns:a16="http://schemas.microsoft.com/office/drawing/2014/main" id="{643BE45B-23FE-D249-B3C5-8E3A6D8F09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3545" y="2550535"/>
                <a:ext cx="1321594" cy="1191286"/>
                <a:chOff x="545458" y="4783771"/>
                <a:chExt cx="2293787" cy="1733798"/>
              </a:xfrm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846F1107-6F8A-6646-944E-907BD8475A9D}"/>
                    </a:ext>
                  </a:extLst>
                </p:cNvPr>
                <p:cNvSpPr/>
                <p:nvPr/>
              </p:nvSpPr>
              <p:spPr>
                <a:xfrm>
                  <a:off x="545458" y="4783771"/>
                  <a:ext cx="2293787" cy="1733798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endParaRP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312C42B2-21C6-F94E-8134-C13DEEF2CECA}"/>
                    </a:ext>
                  </a:extLst>
                </p:cNvPr>
                <p:cNvSpPr/>
                <p:nvPr/>
              </p:nvSpPr>
              <p:spPr>
                <a:xfrm>
                  <a:off x="545458" y="4783771"/>
                  <a:ext cx="2293787" cy="1733798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chemeClr val="accent3"/>
                  </a:solidFill>
                  <a:prstDash val="lg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17EF3E-EDFC-0943-BCC7-47C7615DC0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6467" y="3481538"/>
                <a:ext cx="1555750" cy="3323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600" dirty="0">
                    <a:latin typeface="Amazon Ember" charset="0"/>
                    <a:ea typeface="Amazon Ember" charset="0"/>
                    <a:cs typeface="Amazon Ember" charset="0"/>
                  </a:rPr>
                  <a:t>security group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C4CA77A-0940-9E40-B732-4563EED0C32F}"/>
                </a:ext>
              </a:extLst>
            </p:cNvPr>
            <p:cNvGrpSpPr/>
            <p:nvPr/>
          </p:nvGrpSpPr>
          <p:grpSpPr>
            <a:xfrm>
              <a:off x="4714697" y="4224872"/>
              <a:ext cx="1361206" cy="746541"/>
              <a:chOff x="2165965" y="2140413"/>
              <a:chExt cx="1361206" cy="74654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5EE1DF3-A64E-E84F-B1BC-EE2710B5E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0147" y="2140413"/>
                <a:ext cx="286422" cy="434152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B10DD2-35DA-F142-A787-041325B6405E}"/>
                  </a:ext>
                </a:extLst>
              </p:cNvPr>
              <p:cNvSpPr txBox="1"/>
              <p:nvPr/>
            </p:nvSpPr>
            <p:spPr>
              <a:xfrm>
                <a:off x="2165965" y="2526916"/>
                <a:ext cx="1361206" cy="360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>
                    <a:latin typeface="Amazon Ember" charset="0"/>
                    <a:ea typeface="Amazon Ember" charset="0"/>
                    <a:cs typeface="Amazon Ember" charset="0"/>
                  </a:rPr>
                  <a:t>data volume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8E967E-511D-8840-82BA-26E8FAB64583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2266507" y="2921924"/>
              <a:ext cx="1885201" cy="887022"/>
            </a:xfrm>
            <a:prstGeom prst="line">
              <a:avLst/>
            </a:prstGeom>
            <a:ln w="38100">
              <a:solidFill>
                <a:srgbClr val="F585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5ADED9-707E-A948-BD1F-BFB1E1FDCB5E}"/>
                </a:ext>
              </a:extLst>
            </p:cNvPr>
            <p:cNvCxnSpPr>
              <a:endCxn id="47" idx="2"/>
            </p:cNvCxnSpPr>
            <p:nvPr/>
          </p:nvCxnSpPr>
          <p:spPr>
            <a:xfrm flipV="1">
              <a:off x="2242505" y="4147040"/>
              <a:ext cx="1909203" cy="928670"/>
            </a:xfrm>
            <a:prstGeom prst="line">
              <a:avLst/>
            </a:prstGeom>
            <a:ln w="38100">
              <a:solidFill>
                <a:srgbClr val="F585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59F8E6C-931A-CD4B-B99F-74F39AD3A509}"/>
                </a:ext>
              </a:extLst>
            </p:cNvPr>
            <p:cNvGrpSpPr/>
            <p:nvPr/>
          </p:nvGrpSpPr>
          <p:grpSpPr>
            <a:xfrm>
              <a:off x="434444" y="2762638"/>
              <a:ext cx="2456800" cy="2456800"/>
              <a:chOff x="473743" y="1290010"/>
              <a:chExt cx="2456800" cy="2456800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C72ABD9C-00C4-2749-BBAB-B671E93F407B}"/>
                  </a:ext>
                </a:extLst>
              </p:cNvPr>
              <p:cNvSpPr/>
              <p:nvPr/>
            </p:nvSpPr>
            <p:spPr>
              <a:xfrm>
                <a:off x="959309" y="2546275"/>
                <a:ext cx="1472184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Amazon Ember" charset="0"/>
                    <a:ea typeface="Amazon Ember" charset="0"/>
                    <a:cs typeface="Amazon Ember" charset="0"/>
                  </a:rPr>
                  <a:t>OS</a:t>
                </a:r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867B76F-57E6-D44F-9A60-DA0EA887A7DE}"/>
                  </a:ext>
                </a:extLst>
              </p:cNvPr>
              <p:cNvSpPr/>
              <p:nvPr/>
            </p:nvSpPr>
            <p:spPr>
              <a:xfrm>
                <a:off x="977006" y="1575774"/>
                <a:ext cx="1472184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Amazon Ember" charset="0"/>
                    <a:ea typeface="Amazon Ember" charset="0"/>
                    <a:cs typeface="Amazon Ember" charset="0"/>
                  </a:rPr>
                  <a:t>Software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66C57F2-1FA1-6844-8135-5F0C3DA721DC}"/>
                  </a:ext>
                </a:extLst>
              </p:cNvPr>
              <p:cNvSpPr/>
              <p:nvPr/>
            </p:nvSpPr>
            <p:spPr>
              <a:xfrm>
                <a:off x="473743" y="1290010"/>
                <a:ext cx="2456800" cy="2456800"/>
              </a:xfrm>
              <a:prstGeom prst="ellipse">
                <a:avLst/>
              </a:prstGeom>
              <a:noFill/>
              <a:ln w="38100">
                <a:solidFill>
                  <a:srgbClr val="F5853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CAE16DC-150F-154A-828E-2B89FFAD3AEF}"/>
                </a:ext>
              </a:extLst>
            </p:cNvPr>
            <p:cNvSpPr/>
            <p:nvPr/>
          </p:nvSpPr>
          <p:spPr>
            <a:xfrm>
              <a:off x="3941969" y="3808946"/>
              <a:ext cx="419478" cy="3380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1450DAE7-46D2-2A46-AB73-02F7A2D232D2}"/>
                </a:ext>
              </a:extLst>
            </p:cNvPr>
            <p:cNvSpPr/>
            <p:nvPr/>
          </p:nvSpPr>
          <p:spPr>
            <a:xfrm>
              <a:off x="1410229" y="3727283"/>
              <a:ext cx="527139" cy="52713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414900C-C76B-494E-87B7-3D43FD19DE3F}"/>
              </a:ext>
            </a:extLst>
          </p:cNvPr>
          <p:cNvSpPr txBox="1"/>
          <p:nvPr/>
        </p:nvSpPr>
        <p:spPr>
          <a:xfrm>
            <a:off x="434338" y="4023256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GoldenImages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FF9D57-90D7-944D-ABAF-5B315D4C0475}"/>
              </a:ext>
            </a:extLst>
          </p:cNvPr>
          <p:cNvSpPr txBox="1"/>
          <p:nvPr/>
        </p:nvSpPr>
        <p:spPr>
          <a:xfrm>
            <a:off x="585854" y="5488445"/>
            <a:ext cx="1420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Cloudformation脚本</a:t>
            </a:r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F11112B9-4547-2C43-AAEB-CB7B6E0E6724}"/>
              </a:ext>
            </a:extLst>
          </p:cNvPr>
          <p:cNvSpPr/>
          <p:nvPr/>
        </p:nvSpPr>
        <p:spPr>
          <a:xfrm>
            <a:off x="1161686" y="4334212"/>
            <a:ext cx="268921" cy="292904"/>
          </a:xfrm>
          <a:prstGeom prst="pl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6756447-DB3A-9048-A6DF-BB985AB18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4748" y="2714817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45D9676-6294-D343-8BE4-E0CA2C7921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5" y="4923486"/>
            <a:ext cx="544781" cy="564959"/>
          </a:xfrm>
          <a:prstGeom prst="rect">
            <a:avLst/>
          </a:prstGeom>
        </p:spPr>
      </p:pic>
      <p:sp>
        <p:nvSpPr>
          <p:cNvPr id="57" name="Left Brace 56">
            <a:extLst>
              <a:ext uri="{FF2B5EF4-FFF2-40B4-BE49-F238E27FC236}">
                <a16:creationId xmlns:a16="http://schemas.microsoft.com/office/drawing/2014/main" id="{AE7145C0-7B0B-2748-B97F-93A4E9E5308C}"/>
              </a:ext>
            </a:extLst>
          </p:cNvPr>
          <p:cNvSpPr/>
          <p:nvPr/>
        </p:nvSpPr>
        <p:spPr>
          <a:xfrm rot="10800000">
            <a:off x="3006103" y="3157712"/>
            <a:ext cx="239811" cy="1892732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B0E796-113E-3048-A2EF-9DFE1D732ED8}"/>
              </a:ext>
            </a:extLst>
          </p:cNvPr>
          <p:cNvSpPr txBox="1"/>
          <p:nvPr/>
        </p:nvSpPr>
        <p:spPr>
          <a:xfrm>
            <a:off x="3781077" y="3639949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测试环境创建堆栈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BA1CFC-CF8B-A346-B7CE-7D327CA7688A}"/>
              </a:ext>
            </a:extLst>
          </p:cNvPr>
          <p:cNvSpPr txBox="1"/>
          <p:nvPr/>
        </p:nvSpPr>
        <p:spPr>
          <a:xfrm>
            <a:off x="4435920" y="4002768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Amazon Ember" charset="0"/>
                <a:ea typeface="Amazon Ember" charset="0"/>
                <a:cs typeface="Amazon Ember" charset="0"/>
              </a:rPr>
              <a:t>开发</a:t>
            </a:r>
            <a:r>
              <a:rPr lang="en-US" altLang="zh-CN" sz="1050" dirty="0">
                <a:latin typeface="Amazon Ember" charset="0"/>
                <a:ea typeface="Amazon Ember" charset="0"/>
                <a:cs typeface="Amazon Ember" charset="0"/>
              </a:rPr>
              <a:t>/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测试</a:t>
            </a:r>
            <a:endParaRPr lang="en-US" sz="1050" dirty="0">
              <a:latin typeface="Amazon Ember" charset="0"/>
              <a:ea typeface="Amazon Ember" charset="0"/>
              <a:cs typeface="Amazon Ember" charset="0"/>
            </a:endParaRPr>
          </a:p>
          <a:p>
            <a:r>
              <a:rPr lang="en-US" sz="1050" dirty="0" err="1">
                <a:latin typeface="Amazon Ember" charset="0"/>
                <a:ea typeface="Amazon Ember" charset="0"/>
                <a:cs typeface="Amazon Ember" charset="0"/>
              </a:rPr>
              <a:t>更新软件脚本</a:t>
            </a:r>
            <a:endParaRPr lang="en-US" sz="1050" dirty="0">
              <a:latin typeface="Amazon Ember" charset="0"/>
              <a:ea typeface="Amazon Ember" charset="0"/>
              <a:cs typeface="Amazon Ember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DFA2425-F03B-604B-9177-8CAFA6058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88" y="4883999"/>
            <a:ext cx="277922" cy="31391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0F703C3-B718-9C4D-9FF5-AA1D9B2D5C33}"/>
              </a:ext>
            </a:extLst>
          </p:cNvPr>
          <p:cNvSpPr txBox="1"/>
          <p:nvPr/>
        </p:nvSpPr>
        <p:spPr>
          <a:xfrm>
            <a:off x="4207004" y="4587611"/>
            <a:ext cx="472569" cy="1595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latin typeface="Amazon Ember" charset="0"/>
                <a:ea typeface="Amazon Ember" charset="0"/>
                <a:cs typeface="Amazon Ember" charset="0"/>
              </a:rPr>
              <a:t>instance</a:t>
            </a:r>
            <a:endParaRPr lang="en-US" sz="140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C54C6B5-E448-5044-9B2F-EC86E643E302}"/>
              </a:ext>
            </a:extLst>
          </p:cNvPr>
          <p:cNvSpPr/>
          <p:nvPr/>
        </p:nvSpPr>
        <p:spPr bwMode="auto">
          <a:xfrm>
            <a:off x="4060141" y="4731207"/>
            <a:ext cx="674215" cy="66193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accent3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176C797-EBDB-384B-A8A9-33E2AA7B102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412019" y="3893865"/>
            <a:ext cx="0" cy="67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9113CF0-199F-4A4B-B38B-A519FC3ADBA3}"/>
              </a:ext>
            </a:extLst>
          </p:cNvPr>
          <p:cNvSpPr txBox="1"/>
          <p:nvPr/>
        </p:nvSpPr>
        <p:spPr>
          <a:xfrm>
            <a:off x="4039920" y="5471964"/>
            <a:ext cx="8258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>
                <a:latin typeface="Amazon Ember" charset="0"/>
                <a:ea typeface="Amazon Ember" charset="0"/>
                <a:cs typeface="Amazon Ember" charset="0"/>
              </a:rPr>
              <a:t>新版本AMI</a:t>
            </a:r>
          </a:p>
          <a:p>
            <a:r>
              <a:rPr lang="en-CN" sz="1050" dirty="0">
                <a:latin typeface="Amazon Ember" charset="0"/>
                <a:ea typeface="Amazon Ember" charset="0"/>
                <a:cs typeface="Amazon Ember" charset="0"/>
              </a:rPr>
              <a:t>分配Alias</a:t>
            </a:r>
            <a:endParaRPr lang="en-US" sz="105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8F33B1DC-745E-B749-9C51-641C2A865668}"/>
              </a:ext>
            </a:extLst>
          </p:cNvPr>
          <p:cNvSpPr/>
          <p:nvPr/>
        </p:nvSpPr>
        <p:spPr>
          <a:xfrm rot="10800000">
            <a:off x="5602027" y="3153909"/>
            <a:ext cx="239811" cy="1892732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220D3D-4854-E74E-9FCF-A39FF99B984A}"/>
              </a:ext>
            </a:extLst>
          </p:cNvPr>
          <p:cNvSpPr txBox="1"/>
          <p:nvPr/>
        </p:nvSpPr>
        <p:spPr>
          <a:xfrm>
            <a:off x="6677877" y="3755210"/>
            <a:ext cx="1651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多账户共享AMI镜像</a:t>
            </a:r>
          </a:p>
          <a:p>
            <a:pPr algn="l"/>
            <a:endParaRPr lang="en-CN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CF脚本获取最新AMI镜像</a:t>
            </a:r>
          </a:p>
          <a:p>
            <a:pPr algn="l"/>
            <a:endParaRPr lang="en-CN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22A40E-AA3E-B84A-A36C-9ED09F70E026}"/>
              </a:ext>
            </a:extLst>
          </p:cNvPr>
          <p:cNvSpPr txBox="1"/>
          <p:nvPr/>
        </p:nvSpPr>
        <p:spPr>
          <a:xfrm>
            <a:off x="3409028" y="5860984"/>
            <a:ext cx="22543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 dirty="0">
                <a:latin typeface="Amazon Ember" charset="0"/>
                <a:ea typeface="Amazon Ember" charset="0"/>
                <a:cs typeface="Amazon Ember" charset="0"/>
              </a:rPr>
              <a:t>初期使用手工镜像构建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，</a:t>
            </a:r>
            <a:endParaRPr lang="en-CN" sz="1050" dirty="0">
              <a:latin typeface="Amazon Ember" charset="0"/>
              <a:ea typeface="Amazon Ember" charset="0"/>
              <a:cs typeface="Amazon Ember" charset="0"/>
            </a:endParaRPr>
          </a:p>
          <a:p>
            <a:r>
              <a:rPr lang="en-CN" sz="1050" dirty="0">
                <a:latin typeface="Amazon Ember" charset="0"/>
                <a:ea typeface="Amazon Ember" charset="0"/>
                <a:cs typeface="Amazon Ember" charset="0"/>
              </a:rPr>
              <a:t>流程成熟后建议使用AMI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altLang="zh-CN" sz="1050" dirty="0">
                <a:latin typeface="Amazon Ember" charset="0"/>
                <a:ea typeface="Amazon Ember" charset="0"/>
                <a:cs typeface="Amazon Ember" charset="0"/>
              </a:rPr>
              <a:t>builder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工具如</a:t>
            </a:r>
            <a:r>
              <a:rPr lang="en-US" altLang="zh-CN" sz="1050" dirty="0" err="1">
                <a:latin typeface="Amazon Ember" charset="0"/>
                <a:ea typeface="Amazon Ember" charset="0"/>
                <a:cs typeface="Amazon Ember" charset="0"/>
              </a:rPr>
              <a:t>hashicorp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altLang="zh-CN" sz="1050" dirty="0">
                <a:latin typeface="Amazon Ember" charset="0"/>
                <a:ea typeface="Amazon Ember" charset="0"/>
                <a:cs typeface="Amazon Ember" charset="0"/>
              </a:rPr>
              <a:t>packer</a:t>
            </a:r>
            <a:r>
              <a:rPr lang="zh-CN" altLang="en-US" sz="1050" dirty="0">
                <a:latin typeface="Amazon Ember" charset="0"/>
                <a:ea typeface="Amazon Ember" charset="0"/>
                <a:cs typeface="Amazon Ember" charset="0"/>
              </a:rPr>
              <a:t>实现</a:t>
            </a:r>
            <a:r>
              <a:rPr lang="en-US" altLang="zh-CN" sz="1050" dirty="0">
                <a:latin typeface="Amazon Ember" charset="0"/>
                <a:ea typeface="Amazon Ember" charset="0"/>
                <a:cs typeface="Amazon Ember" charset="0"/>
              </a:rPr>
              <a:t>CI/CD</a:t>
            </a:r>
            <a:endParaRPr lang="en-US" sz="105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A74FAC6D-4FB8-E948-A47C-41CDEBC4156B}"/>
              </a:ext>
            </a:extLst>
          </p:cNvPr>
          <p:cNvSpPr/>
          <p:nvPr/>
        </p:nvSpPr>
        <p:spPr>
          <a:xfrm rot="10800000">
            <a:off x="8584713" y="3056402"/>
            <a:ext cx="239811" cy="1892732"/>
          </a:xfrm>
          <a:prstGeom prst="leftBrace">
            <a:avLst>
              <a:gd name="adj1" fmla="val 100679"/>
              <a:gd name="adj2" fmla="val 50000"/>
            </a:avLst>
          </a:prstGeom>
          <a:ln w="25400">
            <a:solidFill>
              <a:srgbClr val="DF72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D95E05-5461-4546-B62E-4F49FABF5FF2}"/>
              </a:ext>
            </a:extLst>
          </p:cNvPr>
          <p:cNvSpPr txBox="1"/>
          <p:nvPr/>
        </p:nvSpPr>
        <p:spPr>
          <a:xfrm>
            <a:off x="9419365" y="3715890"/>
            <a:ext cx="13965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获得共享镜像的账户</a:t>
            </a:r>
          </a:p>
          <a:p>
            <a:pPr algn="l"/>
            <a:r>
              <a:rPr lang="en-CN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即可一键部署应用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8FD9BE-0603-C747-8E2A-3FF87856E844}"/>
              </a:ext>
            </a:extLst>
          </p:cNvPr>
          <p:cNvSpPr txBox="1"/>
          <p:nvPr/>
        </p:nvSpPr>
        <p:spPr>
          <a:xfrm>
            <a:off x="4339539" y="906472"/>
            <a:ext cx="769826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第一阶段手工方式分发私有镜像</a:t>
            </a:r>
            <a:r>
              <a:rPr lang="zh-CN" alt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，适合小范围内的应用堆栈构建</a:t>
            </a:r>
            <a:endParaRPr lang="en-CN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448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Summit_2019_Template_Dark">
  <a:themeElements>
    <a:clrScheme name="Summit">
      <a:dk1>
        <a:srgbClr val="000000"/>
      </a:dk1>
      <a:lt1>
        <a:srgbClr val="FFFFFF"/>
      </a:lt1>
      <a:dk2>
        <a:srgbClr val="282828"/>
      </a:dk2>
      <a:lt2>
        <a:srgbClr val="F2F2F2"/>
      </a:lt2>
      <a:accent1>
        <a:srgbClr val="FF5252"/>
      </a:accent1>
      <a:accent2>
        <a:srgbClr val="527FFF"/>
      </a:accent2>
      <a:accent3>
        <a:srgbClr val="A166FF"/>
      </a:accent3>
      <a:accent4>
        <a:srgbClr val="FF6138"/>
      </a:accent4>
      <a:accent5>
        <a:srgbClr val="E72C97"/>
      </a:accent5>
      <a:accent6>
        <a:srgbClr val="FDC500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76BE32B-6DA6-43C7-B335-D87DA0BE6992}" vid="{8AF2A665-ABC2-4B4A-BB05-F61F8E629C08}"/>
    </a:ext>
  </a:extLst>
</a:theme>
</file>

<file path=ppt/theme/theme2.xml><?xml version="1.0" encoding="utf-8"?>
<a:theme xmlns:a="http://schemas.openxmlformats.org/drawingml/2006/main" name="4-60358_Summit 2020_Template_Dark">
  <a:themeElements>
    <a:clrScheme name="Custom 100">
      <a:dk1>
        <a:srgbClr val="000000"/>
      </a:dk1>
      <a:lt1>
        <a:srgbClr val="FFFFFF"/>
      </a:lt1>
      <a:dk2>
        <a:srgbClr val="282828"/>
      </a:dk2>
      <a:lt2>
        <a:srgbClr val="F2F4F4"/>
      </a:lt2>
      <a:accent1>
        <a:srgbClr val="FF9900"/>
      </a:accent1>
      <a:accent2>
        <a:srgbClr val="EB5F07"/>
      </a:accent2>
      <a:accent3>
        <a:srgbClr val="00A1C9"/>
      </a:accent3>
      <a:accent4>
        <a:srgbClr val="545B64"/>
      </a:accent4>
      <a:accent5>
        <a:srgbClr val="007DBC"/>
      </a:accent5>
      <a:accent6>
        <a:srgbClr val="1E8900"/>
      </a:accent6>
      <a:hlink>
        <a:srgbClr val="00A1C9"/>
      </a:hlink>
      <a:folHlink>
        <a:srgbClr val="00A1C9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mmit_2020_16x9_Template_Dark_v12.potx" id="{94201368-09C2-4BDF-8E05-171C10AF6E82}" vid="{98C59A50-16E7-4FB1-8F9C-FAD2E1C901B5}"/>
    </a:ext>
  </a:extLst>
</a:theme>
</file>

<file path=ppt/theme/theme3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3_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1243</Words>
  <Application>Microsoft Macintosh PowerPoint</Application>
  <PresentationFormat>Widescreen</PresentationFormat>
  <Paragraphs>252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Microsoft YaHei</vt:lpstr>
      <vt:lpstr>Microsoft YaHei</vt:lpstr>
      <vt:lpstr>Overpass</vt:lpstr>
      <vt:lpstr>微软雅黑 Light</vt:lpstr>
      <vt:lpstr>Amazon Ember</vt:lpstr>
      <vt:lpstr>Amazon Ember Light</vt:lpstr>
      <vt:lpstr>Amazon Ember Medium</vt:lpstr>
      <vt:lpstr>Amazon Ember Regular</vt:lpstr>
      <vt:lpstr>Arial</vt:lpstr>
      <vt:lpstr>Calibri</vt:lpstr>
      <vt:lpstr>Lucida Console</vt:lpstr>
      <vt:lpstr>Wingdings</vt:lpstr>
      <vt:lpstr>4-05853_Summit_2019_Template_Dark</vt:lpstr>
      <vt:lpstr>4-60358_Summit 2020_Template_Dark</vt:lpstr>
      <vt:lpstr>DeckTemplate-AWS</vt:lpstr>
      <vt:lpstr>3_DeckTemplate-AWS</vt:lpstr>
      <vt:lpstr>PowerPoint Presentation</vt:lpstr>
      <vt:lpstr>云之家 SaaS协同No.1</vt:lpstr>
      <vt:lpstr>中小企业典型架构部署过程分析</vt:lpstr>
      <vt:lpstr>工作分解：步骤一 </vt:lpstr>
      <vt:lpstr>工作分解：步骤二 </vt:lpstr>
      <vt:lpstr>AWS一键部署解决方案</vt:lpstr>
      <vt:lpstr>保证部署质量，提升部署效率</vt:lpstr>
      <vt:lpstr>基于一键部署的业务扩展建议</vt:lpstr>
      <vt:lpstr>应用场景探讨 一阶段：规范部署流程&amp;内部推广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 huiqing</dc:creator>
  <cp:lastModifiedBy>ni huiqing</cp:lastModifiedBy>
  <cp:revision>79</cp:revision>
  <dcterms:created xsi:type="dcterms:W3CDTF">2021-01-18T12:07:21Z</dcterms:created>
  <dcterms:modified xsi:type="dcterms:W3CDTF">2021-02-09T13:38:59Z</dcterms:modified>
</cp:coreProperties>
</file>